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5" r:id="rId2"/>
    <p:sldId id="282" r:id="rId3"/>
    <p:sldId id="292" r:id="rId4"/>
    <p:sldId id="293" r:id="rId5"/>
    <p:sldId id="286" r:id="rId6"/>
    <p:sldId id="270" r:id="rId7"/>
    <p:sldId id="258" r:id="rId8"/>
    <p:sldId id="287" r:id="rId9"/>
    <p:sldId id="279" r:id="rId10"/>
    <p:sldId id="257" r:id="rId11"/>
    <p:sldId id="284" r:id="rId12"/>
    <p:sldId id="295" r:id="rId13"/>
    <p:sldId id="289" r:id="rId14"/>
    <p:sldId id="294" r:id="rId15"/>
    <p:sldId id="296" r:id="rId16"/>
    <p:sldId id="278" r:id="rId17"/>
    <p:sldId id="259" r:id="rId18"/>
    <p:sldId id="300" r:id="rId19"/>
    <p:sldId id="306" r:id="rId20"/>
    <p:sldId id="301" r:id="rId21"/>
    <p:sldId id="303" r:id="rId22"/>
    <p:sldId id="304" r:id="rId23"/>
    <p:sldId id="307" r:id="rId24"/>
    <p:sldId id="305" r:id="rId25"/>
    <p:sldId id="308" r:id="rId26"/>
    <p:sldId id="269" r:id="rId2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60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DC449-F5A7-C44B-9142-55E7AE07CB64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1AF8-CA54-9745-856C-82D8F8BC556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89752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2D67-6896-4BE5-B44E-B10B060FB5CC}" type="datetimeFigureOut">
              <a:rPr kumimoji="1" lang="ja-JP" altLang="en-US" smtClean="0"/>
              <a:pPr/>
              <a:t>2014/8/14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59BE1-55DD-4BBD-BCF1-5110FF261E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0472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AF9DD-63CB-4D0E-A327-BC54AEEBD652}" type="slidenum">
              <a:rPr lang="ja-JP" altLang="en-US"/>
              <a:pPr/>
              <a:t>0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BC3D6-6568-4CB5-9703-510096E5E24F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3" y="109053"/>
            <a:ext cx="6950149" cy="599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みんなの文字ゴStd M" panose="020B0400000000000000" pitchFamily="34" charset="-128"/>
                <a:ea typeface="みんなの文字ゴStd M" panose="020B0400000000000000" pitchFamily="34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2708" y="328614"/>
            <a:ext cx="669681" cy="365125"/>
          </a:xfrm>
        </p:spPr>
        <p:txBody>
          <a:bodyPr/>
          <a:lstStyle>
            <a:lvl1pPr algn="ctr">
              <a:defRPr smtClean="0">
                <a:solidFill>
                  <a:schemeClr val="tx1"/>
                </a:solidFill>
                <a:latin typeface="みんなの文字ゴStd M" pitchFamily="34" charset="-128"/>
                <a:ea typeface="みんなの文字ゴStd M" pitchFamily="34" charset="-128"/>
              </a:defRPr>
            </a:lvl1pPr>
          </a:lstStyle>
          <a:p>
            <a:pPr>
              <a:defRPr/>
            </a:pPr>
            <a:fld id="{1FD06B52-4191-4477-8C66-60D06B88A14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3" y="109053"/>
            <a:ext cx="6950149" cy="599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みんなの文字ゴStd M" panose="020B0400000000000000" pitchFamily="34" charset="-128"/>
                <a:ea typeface="みんなの文字ゴStd M" panose="020B0400000000000000" pitchFamily="34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33" y="109053"/>
            <a:ext cx="6950149" cy="599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みんなの文字ゴStd M" panose="020B0400000000000000" pitchFamily="34" charset="-128"/>
                <a:ea typeface="みんなの文字ゴStd M" panose="020B0400000000000000" pitchFamily="34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2E2A-1C96-4B9E-AAB4-5BC39AD7ACDF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771800" y="4785752"/>
            <a:ext cx="3816424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Project Outline</a:t>
            </a:r>
            <a:endParaRPr lang="ja-JP" altLang="ja-JP" sz="1600" dirty="0"/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-142908" y="5929330"/>
            <a:ext cx="9517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/>
              <a:t>“</a:t>
            </a:r>
            <a:r>
              <a:rPr lang="en-US" altLang="ja-JP" sz="1200" dirty="0" smtClean="0"/>
              <a:t>KAKEAGARE! </a:t>
            </a:r>
            <a:r>
              <a:rPr lang="en-US" altLang="ja-JP" sz="1200" dirty="0"/>
              <a:t>Japan” Planning Council</a:t>
            </a:r>
            <a:endParaRPr lang="ja-JP" altLang="ja-JP" sz="1200" dirty="0"/>
          </a:p>
          <a:p>
            <a:pPr algn="ctr"/>
            <a:r>
              <a:rPr lang="en-US" altLang="ja-JP" sz="1200" dirty="0"/>
              <a:t>Tohoku University International Research Institute for Disaster Science (</a:t>
            </a:r>
            <a:r>
              <a:rPr lang="en-US" altLang="ja-JP" sz="1200" dirty="0" err="1"/>
              <a:t>IRIDeS</a:t>
            </a:r>
            <a:r>
              <a:rPr lang="en-US" altLang="ja-JP" sz="1200" dirty="0"/>
              <a:t>), </a:t>
            </a:r>
            <a:r>
              <a:rPr lang="en-US" altLang="ja-JP" sz="1200" dirty="0" err="1"/>
              <a:t>Kahoku</a:t>
            </a:r>
            <a:r>
              <a:rPr lang="en-US" altLang="ja-JP" sz="1200" dirty="0"/>
              <a:t> </a:t>
            </a:r>
            <a:r>
              <a:rPr lang="en-US" altLang="ja-JP" sz="1200" dirty="0" err="1"/>
              <a:t>Shimpo</a:t>
            </a:r>
            <a:r>
              <a:rPr lang="en-US" altLang="ja-JP" sz="1200" dirty="0"/>
              <a:t> Publishing Co., </a:t>
            </a:r>
            <a:r>
              <a:rPr lang="en-US" altLang="ja-JP" sz="1200" dirty="0" err="1"/>
              <a:t>Dentsu</a:t>
            </a:r>
            <a:r>
              <a:rPr lang="en-US" altLang="ja-JP" sz="1200" dirty="0"/>
              <a:t> Inc., </a:t>
            </a:r>
            <a:r>
              <a:rPr lang="en-US" altLang="ja-JP" sz="1200" dirty="0" err="1"/>
              <a:t>Dentsu</a:t>
            </a:r>
            <a:r>
              <a:rPr lang="en-US" altLang="ja-JP" sz="1200" dirty="0"/>
              <a:t> East Japan Inc.</a:t>
            </a:r>
            <a:endParaRPr lang="ja-JP" altLang="ja-JP" sz="1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48680"/>
            <a:ext cx="5378624" cy="399182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6500810"/>
            <a:ext cx="9144000" cy="3571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>
                <a:solidFill>
                  <a:srgbClr val="FF0000"/>
                </a:solidFill>
                <a:latin typeface="みんなの文字ゴStd M" pitchFamily="34" charset="-128"/>
                <a:ea typeface="みんなの文字ゴStd M" pitchFamily="34" charset="-128"/>
              </a:rPr>
              <a:t>【Official website】 </a:t>
            </a:r>
            <a:r>
              <a:rPr kumimoji="1" lang="en-US" altLang="ja-JP" sz="1400" b="1" u="sng" dirty="0" smtClean="0">
                <a:solidFill>
                  <a:srgbClr val="FF0000"/>
                </a:solidFill>
                <a:latin typeface="みんなの文字ゴStd M" pitchFamily="34" charset="-128"/>
                <a:ea typeface="みんなの文字ゴStd M" pitchFamily="34" charset="-128"/>
              </a:rPr>
              <a:t>http</a:t>
            </a:r>
            <a:r>
              <a:rPr kumimoji="1" lang="en-US" altLang="ja-JP" sz="1400" b="1" u="sng" dirty="0" smtClean="0">
                <a:solidFill>
                  <a:srgbClr val="FF0000"/>
                </a:solidFill>
                <a:latin typeface="みんなの文字ゴStd M" pitchFamily="34" charset="-128"/>
                <a:ea typeface="みんなの文字ゴStd M" pitchFamily="34" charset="-128"/>
              </a:rPr>
              <a:t>://kakeagare.jp</a:t>
            </a:r>
            <a:endParaRPr kumimoji="1" lang="ja-JP" altLang="en-US" sz="1400" b="1" u="sng" dirty="0">
              <a:solidFill>
                <a:srgbClr val="FF0000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23528" y="1268760"/>
            <a:ext cx="8640960" cy="5328592"/>
          </a:xfrm>
          <a:prstGeom prst="roundRect">
            <a:avLst>
              <a:gd name="adj" fmla="val 25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515688" y="1591562"/>
            <a:ext cx="4288560" cy="1477398"/>
          </a:xfrm>
          <a:prstGeom prst="rect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u="sng" dirty="0">
                <a:solidFill>
                  <a:srgbClr val="FFFFFF"/>
                </a:solidFill>
              </a:rPr>
              <a:t>Local </a:t>
            </a:r>
            <a:r>
              <a:rPr lang="en-US" altLang="ja-JP" sz="1800" u="sng" dirty="0" smtClean="0">
                <a:solidFill>
                  <a:srgbClr val="FFFFFF"/>
                </a:solidFill>
              </a:rPr>
              <a:t>governments and communities</a:t>
            </a:r>
            <a:endParaRPr lang="ja-JP" altLang="ja-JP" sz="1800" u="sng" dirty="0">
              <a:solidFill>
                <a:srgbClr val="FFFFFF"/>
              </a:solidFill>
            </a:endParaRPr>
          </a:p>
          <a:p>
            <a:pPr algn="ctr"/>
            <a:r>
              <a:rPr lang="en-US" altLang="ja-JP" sz="1000" dirty="0">
                <a:solidFill>
                  <a:srgbClr val="FFFFFF"/>
                </a:solidFill>
              </a:rPr>
              <a:t>Governments, neighborhood community associations, local autonomous disaster prevention organizations, fire brigades, women’s fire prevention clubs, NPOs and civic groups, boards of education, elementary and junior high schools, police, fire departments, etc.</a:t>
            </a:r>
            <a:endParaRPr lang="ja-JP" altLang="ja-JP" sz="1000" dirty="0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5736" y="4218809"/>
            <a:ext cx="4896544" cy="72236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err="1">
                <a:solidFill>
                  <a:schemeClr val="bg1"/>
                </a:solidFill>
              </a:rPr>
              <a:t>Kahoku</a:t>
            </a:r>
            <a:r>
              <a:rPr lang="en-US" altLang="ja-JP" sz="1800" dirty="0">
                <a:solidFill>
                  <a:schemeClr val="bg1"/>
                </a:solidFill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</a:rPr>
              <a:t>Shimpo</a:t>
            </a:r>
            <a:r>
              <a:rPr lang="en-US" altLang="ja-JP" sz="1800" dirty="0">
                <a:solidFill>
                  <a:schemeClr val="bg1"/>
                </a:solidFill>
              </a:rPr>
              <a:t> Publishing Co.,</a:t>
            </a:r>
            <a:r>
              <a:rPr lang="en-US" altLang="ja-JP" sz="1200" dirty="0">
                <a:solidFill>
                  <a:schemeClr val="bg1"/>
                </a:solidFill>
              </a:rPr>
              <a:t> Local Newspaper Companies</a:t>
            </a:r>
            <a:endParaRPr lang="ja-JP" altLang="ja-JP" sz="1200" dirty="0">
              <a:solidFill>
                <a:schemeClr val="bg1"/>
              </a:solidFill>
            </a:endParaRPr>
          </a:p>
          <a:p>
            <a:r>
              <a:rPr lang="en-US" altLang="ja-JP" sz="1000" dirty="0">
                <a:solidFill>
                  <a:schemeClr val="bg1"/>
                </a:solidFill>
              </a:rPr>
              <a:t>Local area interaction using newspaper publishing networks, liaison with local governing bodies, civic groups, etc., and coordinator for local companies, NPOs, civic groups, etc</a:t>
            </a:r>
            <a:r>
              <a:rPr lang="en-US" altLang="ja-JP" sz="1000" dirty="0" smtClean="0">
                <a:solidFill>
                  <a:schemeClr val="bg1"/>
                </a:solidFill>
              </a:rPr>
              <a:t>.</a:t>
            </a:r>
            <a:endParaRPr lang="ja-JP" altLang="ja-JP" sz="1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5361816"/>
            <a:ext cx="3816424" cy="875496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rgbClr val="FFFFFF"/>
                </a:solidFill>
              </a:rPr>
              <a:t>Tohoku University </a:t>
            </a:r>
            <a:r>
              <a:rPr lang="en-US" altLang="ja-JP" sz="1800" dirty="0" smtClean="0">
                <a:solidFill>
                  <a:srgbClr val="FFFFFF"/>
                </a:solidFill>
              </a:rPr>
              <a:t> </a:t>
            </a:r>
            <a:r>
              <a:rPr lang="en-US" altLang="ja-JP" sz="1800" dirty="0" err="1" smtClean="0">
                <a:solidFill>
                  <a:srgbClr val="FFFFFF"/>
                </a:solidFill>
              </a:rPr>
              <a:t>IRIDeS</a:t>
            </a:r>
            <a:endParaRPr lang="en-US" altLang="ja-JP" sz="1800" dirty="0" smtClean="0">
              <a:solidFill>
                <a:srgbClr val="FFFFFF"/>
              </a:solidFill>
            </a:endParaRPr>
          </a:p>
          <a:p>
            <a:r>
              <a:rPr lang="en-US" altLang="ja-JP" sz="1200" dirty="0" smtClean="0">
                <a:solidFill>
                  <a:srgbClr val="FFFFFF"/>
                </a:solidFill>
              </a:rPr>
              <a:t>(International </a:t>
            </a:r>
            <a:r>
              <a:rPr lang="en-US" altLang="ja-JP" sz="1200" dirty="0">
                <a:solidFill>
                  <a:srgbClr val="FFFFFF"/>
                </a:solidFill>
              </a:rPr>
              <a:t>Research Institute for Disaster </a:t>
            </a:r>
            <a:r>
              <a:rPr lang="en-US" altLang="ja-JP" sz="1200" dirty="0" smtClean="0">
                <a:solidFill>
                  <a:srgbClr val="FFFFFF"/>
                </a:solidFill>
              </a:rPr>
              <a:t>Science)</a:t>
            </a:r>
            <a:endParaRPr lang="ja-JP" altLang="ja-JP" sz="1200" dirty="0">
              <a:solidFill>
                <a:srgbClr val="FFFFFF"/>
              </a:solidFill>
            </a:endParaRPr>
          </a:p>
          <a:p>
            <a:r>
              <a:rPr lang="en-US" altLang="ja-JP" sz="1000" dirty="0">
                <a:solidFill>
                  <a:srgbClr val="FFFFFF"/>
                </a:solidFill>
              </a:rPr>
              <a:t>Provides drill supervision, verification, surveys, advice for plan drafting, etc. based on scientific knowledge.</a:t>
            </a:r>
            <a:endParaRPr lang="ja-JP" altLang="ja-JP" sz="1000" dirty="0">
              <a:solidFill>
                <a:srgbClr val="FFFF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76056" y="5361816"/>
            <a:ext cx="3672408" cy="803488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err="1"/>
              <a:t>Dentsu</a:t>
            </a:r>
            <a:r>
              <a:rPr lang="en-US" altLang="ja-JP" sz="1800" dirty="0"/>
              <a:t> Group</a:t>
            </a:r>
            <a:endParaRPr lang="ja-JP" altLang="ja-JP" sz="1800" dirty="0"/>
          </a:p>
          <a:p>
            <a:r>
              <a:rPr lang="en-US" altLang="ja-JP" sz="1000" dirty="0"/>
              <a:t>Matching, coordination of companies, NPOs, etc., citizen-participatory content development, advertising, PR materials, etc., utilizing the network of the </a:t>
            </a:r>
            <a:r>
              <a:rPr lang="en-US" altLang="ja-JP" sz="1000" dirty="0" err="1"/>
              <a:t>Dentsu</a:t>
            </a:r>
            <a:r>
              <a:rPr lang="en-US" altLang="ja-JP" sz="1000" dirty="0"/>
              <a:t> </a:t>
            </a:r>
            <a:r>
              <a:rPr lang="en-US" altLang="ja-JP" sz="1000" dirty="0" smtClean="0"/>
              <a:t>Group.</a:t>
            </a:r>
            <a:endParaRPr lang="ja-JP" altLang="ja-JP" sz="1000" dirty="0"/>
          </a:p>
        </p:txBody>
      </p:sp>
      <p:sp>
        <p:nvSpPr>
          <p:cNvPr id="22" name="上下矢印 21"/>
          <p:cNvSpPr/>
          <p:nvPr/>
        </p:nvSpPr>
        <p:spPr>
          <a:xfrm>
            <a:off x="3114740" y="5004626"/>
            <a:ext cx="214314" cy="35719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3" name="上下矢印 22"/>
          <p:cNvSpPr/>
          <p:nvPr/>
        </p:nvSpPr>
        <p:spPr>
          <a:xfrm>
            <a:off x="5829384" y="5004626"/>
            <a:ext cx="214314" cy="357190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4" name="上下矢印 23"/>
          <p:cNvSpPr/>
          <p:nvPr/>
        </p:nvSpPr>
        <p:spPr>
          <a:xfrm rot="5400000">
            <a:off x="4548915" y="5396301"/>
            <a:ext cx="301712" cy="543574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5" name="テキスト ボックス 16"/>
          <p:cNvSpPr txBox="1"/>
          <p:nvPr/>
        </p:nvSpPr>
        <p:spPr>
          <a:xfrm>
            <a:off x="3851920" y="5085184"/>
            <a:ext cx="1734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Coordination</a:t>
            </a:r>
            <a:endParaRPr lang="ja-JP" altLang="ja-JP" sz="1400" dirty="0">
              <a:solidFill>
                <a:srgbClr val="FF0000"/>
              </a:solidFill>
            </a:endParaRPr>
          </a:p>
        </p:txBody>
      </p:sp>
      <p:sp>
        <p:nvSpPr>
          <p:cNvPr id="26" name="上矢印 25"/>
          <p:cNvSpPr/>
          <p:nvPr/>
        </p:nvSpPr>
        <p:spPr>
          <a:xfrm>
            <a:off x="4400624" y="3290114"/>
            <a:ext cx="381000" cy="642942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27" name="テキスト ボックス 3"/>
          <p:cNvSpPr txBox="1"/>
          <p:nvPr/>
        </p:nvSpPr>
        <p:spPr>
          <a:xfrm>
            <a:off x="4757814" y="3575866"/>
            <a:ext cx="2406474" cy="28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solidFill>
                  <a:srgbClr val="FF0000"/>
                </a:solidFill>
              </a:rPr>
              <a:t>Coordination/Support</a:t>
            </a:r>
            <a:endParaRPr lang="ja-JP" altLang="ja-JP" sz="14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67544" y="3933056"/>
            <a:ext cx="8352928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solidFill>
                  <a:schemeClr val="tx1"/>
                </a:solidFill>
              </a:rPr>
              <a:t>“</a:t>
            </a:r>
            <a:r>
              <a:rPr lang="en-US" altLang="ja-JP" sz="1400" dirty="0" err="1">
                <a:solidFill>
                  <a:schemeClr val="tx1"/>
                </a:solidFill>
              </a:rPr>
              <a:t>Kakeagare</a:t>
            </a:r>
            <a:r>
              <a:rPr lang="en-US" altLang="ja-JP" sz="1400" dirty="0">
                <a:solidFill>
                  <a:schemeClr val="tx1"/>
                </a:solidFill>
              </a:rPr>
              <a:t>! Japan” Planning Council</a:t>
            </a:r>
            <a:endParaRPr lang="ja-JP" altLang="ja-JP" sz="1400" dirty="0">
              <a:solidFill>
                <a:schemeClr val="tx1"/>
              </a:solidFill>
            </a:endParaRPr>
          </a:p>
          <a:p>
            <a:pPr algn="l"/>
            <a:endParaRPr kumimoji="1" lang="ja-JP" altLang="en-US" sz="1400" b="1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32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79512" y="260648"/>
            <a:ext cx="309634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Implementation System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11668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• L</a:t>
            </a:r>
            <a:r>
              <a:rPr lang="en-US" altLang="ja-JP" dirty="0" smtClean="0"/>
              <a:t>ocated </a:t>
            </a:r>
            <a:r>
              <a:rPr lang="en-US" altLang="ja-JP" dirty="0"/>
              <a:t>on the Sendai plain, where there is </a:t>
            </a:r>
            <a:r>
              <a:rPr lang="en-US" altLang="ja-JP" dirty="0">
                <a:solidFill>
                  <a:srgbClr val="008000"/>
                </a:solidFill>
              </a:rPr>
              <a:t>no high ground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008000"/>
                </a:solidFill>
              </a:rPr>
              <a:t>no tall buildings </a:t>
            </a:r>
            <a:r>
              <a:rPr lang="en-US" altLang="ja-JP" dirty="0"/>
              <a:t>exist.</a:t>
            </a:r>
            <a:endParaRPr lang="ja-JP" altLang="ja-JP" dirty="0"/>
          </a:p>
          <a:p>
            <a:r>
              <a:rPr lang="en-US" altLang="ja-JP" dirty="0"/>
              <a:t>• The only elevated ground is a </a:t>
            </a:r>
            <a:r>
              <a:rPr lang="en-US" altLang="ja-JP" dirty="0">
                <a:solidFill>
                  <a:srgbClr val="008000"/>
                </a:solidFill>
              </a:rPr>
              <a:t>highway</a:t>
            </a:r>
            <a:r>
              <a:rPr lang="en-US" altLang="ja-JP" dirty="0"/>
              <a:t>, the Sendai-Tobu Road. This was chosen as the evacuation site, and a drill was carried out to escape up to the roadway using stairs built after the earthquake</a:t>
            </a:r>
            <a:r>
              <a:rPr lang="en-US" altLang="ja-JP" dirty="0" smtClean="0"/>
              <a:t>.</a:t>
            </a:r>
            <a:endParaRPr lang="ja-JP" altLang="ja-JP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260648"/>
            <a:ext cx="6192688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Case 01  |  </a:t>
            </a:r>
            <a:r>
              <a:rPr lang="en-US" altLang="ja-JP" dirty="0" err="1" smtClean="0">
                <a:ea typeface="みんなの文字ゴStd M" pitchFamily="34" charset="-128"/>
              </a:rPr>
              <a:t>Iwanuma</a:t>
            </a:r>
            <a:r>
              <a:rPr lang="en-US" altLang="ja-JP" dirty="0" smtClean="0">
                <a:ea typeface="みんなの文字ゴStd M" pitchFamily="34" charset="-128"/>
              </a:rPr>
              <a:t>, Miyagi Prefecture(September 1,2012)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11960" y="2564904"/>
            <a:ext cx="4815876" cy="396044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6588224" y="3140968"/>
            <a:ext cx="1296144" cy="216024"/>
          </a:xfrm>
          <a:prstGeom prst="wedgeRectCallout">
            <a:avLst>
              <a:gd name="adj1" fmla="val 4313"/>
              <a:gd name="adj2" fmla="val -7194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sp>
        <p:nvSpPr>
          <p:cNvPr id="16" name="四角形吹き出し 15"/>
          <p:cNvSpPr/>
          <p:nvPr/>
        </p:nvSpPr>
        <p:spPr>
          <a:xfrm>
            <a:off x="5868144" y="4437112"/>
            <a:ext cx="1368152" cy="216024"/>
          </a:xfrm>
          <a:prstGeom prst="wedgeRectCallout">
            <a:avLst>
              <a:gd name="adj1" fmla="val 6169"/>
              <a:gd name="adj2" fmla="val -8370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1763688" y="2996952"/>
            <a:ext cx="2438697" cy="3103561"/>
            <a:chOff x="170372" y="2400880"/>
            <a:chExt cx="3743981" cy="4347705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70372" y="2400880"/>
              <a:ext cx="3743981" cy="4347705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>
              <a:off x="1979712" y="5805264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平行四辺形 17"/>
            <p:cNvSpPr/>
            <p:nvPr/>
          </p:nvSpPr>
          <p:spPr>
            <a:xfrm rot="4469222">
              <a:off x="1638910" y="5925406"/>
              <a:ext cx="393569" cy="189678"/>
            </a:xfrm>
            <a:prstGeom prst="parallelogram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475656" y="5373216"/>
              <a:ext cx="64807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539" b="-1376"/>
          <a:stretch/>
        </p:blipFill>
        <p:spPr>
          <a:xfrm>
            <a:off x="251521" y="2509309"/>
            <a:ext cx="1496363" cy="199981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392"/>
          <a:stretch/>
        </p:blipFill>
        <p:spPr>
          <a:xfrm>
            <a:off x="179512" y="4653136"/>
            <a:ext cx="1544244" cy="2051864"/>
          </a:xfrm>
          <a:prstGeom prst="rect">
            <a:avLst/>
          </a:prstGeom>
        </p:spPr>
      </p:pic>
      <p:sp>
        <p:nvSpPr>
          <p:cNvPr id="17" name="四角形吹き出し 16"/>
          <p:cNvSpPr/>
          <p:nvPr/>
        </p:nvSpPr>
        <p:spPr>
          <a:xfrm>
            <a:off x="3851920" y="3573016"/>
            <a:ext cx="1368152" cy="216024"/>
          </a:xfrm>
          <a:prstGeom prst="wedgeRectCallout">
            <a:avLst>
              <a:gd name="adj1" fmla="val 22750"/>
              <a:gd name="adj2" fmla="val 7863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1115616" y="3429000"/>
            <a:ext cx="936104" cy="1440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TOHOKU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99592" y="5805264"/>
            <a:ext cx="1296144" cy="2880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MIYAGI Pref. 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699792" y="5373216"/>
            <a:ext cx="1008112" cy="21602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IWANUMA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187624" y="3789040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1259632" y="573325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9" idx="6"/>
          </p:cNvCxnSpPr>
          <p:nvPr/>
        </p:nvCxnSpPr>
        <p:spPr>
          <a:xfrm>
            <a:off x="3036035" y="5221525"/>
            <a:ext cx="1031909" cy="7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13407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• After the drill was over, a </a:t>
            </a:r>
            <a:r>
              <a:rPr lang="en-US" altLang="ja-JP" dirty="0">
                <a:solidFill>
                  <a:srgbClr val="008000"/>
                </a:solidFill>
              </a:rPr>
              <a:t>disaster prevention event </a:t>
            </a:r>
            <a:r>
              <a:rPr lang="en-US" altLang="ja-JP" dirty="0"/>
              <a:t>was held at a junior high school gymnasium, and the Self-Defense Forces cooked rice for the public.</a:t>
            </a:r>
            <a:endParaRPr lang="ja-JP" altLang="ja-JP" dirty="0"/>
          </a:p>
          <a:p>
            <a:r>
              <a:rPr lang="en-US" altLang="ja-JP" dirty="0"/>
              <a:t>• The area rule to “</a:t>
            </a:r>
            <a:r>
              <a:rPr lang="en-US" altLang="ja-JP" dirty="0">
                <a:solidFill>
                  <a:srgbClr val="008000"/>
                </a:solidFill>
              </a:rPr>
              <a:t>run up to the highway</a:t>
            </a:r>
            <a:r>
              <a:rPr lang="en-US" altLang="ja-JP" dirty="0"/>
              <a:t>” gained widespread attention and was reported by newspapers and TV news programs nationwide.</a:t>
            </a:r>
            <a:endParaRPr lang="ja-JP" altLang="ja-JP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77072"/>
            <a:ext cx="4968552" cy="219523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08920"/>
            <a:ext cx="4938672" cy="2180332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14282" y="5715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>
                <a:sym typeface="Wingdings 2"/>
              </a:rPr>
              <a:t></a:t>
            </a:r>
            <a:r>
              <a:rPr lang="en-US" altLang="ja-JP" sz="1400" dirty="0"/>
              <a:t> No. of participants: </a:t>
            </a:r>
            <a:r>
              <a:rPr lang="en-US" altLang="ja-JP" sz="1400" dirty="0" smtClean="0"/>
              <a:t>1,450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 </a:t>
            </a:r>
            <a:r>
              <a:rPr lang="en-US" altLang="ja-JP" sz="1400" dirty="0"/>
              <a:t>(approx. 30% of target residents)</a:t>
            </a:r>
            <a:endParaRPr lang="ja-JP" altLang="ja-JP" sz="1400" dirty="0"/>
          </a:p>
        </p:txBody>
      </p:sp>
      <p:sp>
        <p:nvSpPr>
          <p:cNvPr id="9" name="角丸四角形 8"/>
          <p:cNvSpPr/>
          <p:nvPr/>
        </p:nvSpPr>
        <p:spPr>
          <a:xfrm>
            <a:off x="179512" y="260648"/>
            <a:ext cx="6192688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Case 01  |  </a:t>
            </a:r>
            <a:r>
              <a:rPr lang="en-US" altLang="ja-JP" dirty="0" err="1" smtClean="0">
                <a:ea typeface="みんなの文字ゴStd M" pitchFamily="34" charset="-128"/>
              </a:rPr>
              <a:t>Iwanuma</a:t>
            </a:r>
            <a:r>
              <a:rPr lang="en-US" altLang="ja-JP" dirty="0" smtClean="0">
                <a:ea typeface="みんなの文字ゴStd M" pitchFamily="34" charset="-128"/>
              </a:rPr>
              <a:t>, Miyagi Prefecture(September 1,2012)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11" name="ホームベース 10"/>
          <p:cNvSpPr/>
          <p:nvPr/>
        </p:nvSpPr>
        <p:spPr>
          <a:xfrm>
            <a:off x="285720" y="6429396"/>
            <a:ext cx="8572560" cy="357190"/>
          </a:xfrm>
          <a:prstGeom prst="homePlat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Report on YouTube ; 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https://www.youtube.com/watch?v=oKJKj9moewk</a:t>
            </a:r>
          </a:p>
        </p:txBody>
      </p:sp>
    </p:spTree>
    <p:extLst>
      <p:ext uri="{BB962C8B-B14F-4D97-AF65-F5344CB8AC3E}">
        <p14:creationId xmlns:p14="http://schemas.microsoft.com/office/powerpoint/2010/main" xmlns="" val="30641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99178" y="2924944"/>
            <a:ext cx="4808082" cy="3240360"/>
          </a:xfrm>
          <a:prstGeom prst="rect">
            <a:avLst/>
          </a:prstGeom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91680" y="3212976"/>
            <a:ext cx="2404122" cy="295232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0" y="13053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• </a:t>
            </a:r>
            <a:r>
              <a:rPr lang="en-US" altLang="ja-JP" dirty="0" smtClean="0"/>
              <a:t>The area </a:t>
            </a:r>
            <a:r>
              <a:rPr lang="en-US" altLang="ja-JP" dirty="0"/>
              <a:t>is located on the Sendai plain, where there is </a:t>
            </a:r>
            <a:r>
              <a:rPr lang="en-US" altLang="ja-JP" dirty="0">
                <a:solidFill>
                  <a:srgbClr val="008000"/>
                </a:solidFill>
              </a:rPr>
              <a:t>no high ground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rgbClr val="008000"/>
                </a:solidFill>
              </a:rPr>
              <a:t>no tall buildings </a:t>
            </a:r>
            <a:r>
              <a:rPr lang="en-US" altLang="ja-JP" dirty="0"/>
              <a:t>exist, requiring evacuation </a:t>
            </a:r>
            <a:r>
              <a:rPr lang="en-US" altLang="ja-JP" dirty="0">
                <a:solidFill>
                  <a:srgbClr val="008000"/>
                </a:solidFill>
              </a:rPr>
              <a:t>over a distance of several kilometers</a:t>
            </a:r>
            <a:r>
              <a:rPr lang="en-US" altLang="ja-JP" dirty="0"/>
              <a:t>.</a:t>
            </a:r>
            <a:endParaRPr lang="ja-JP" altLang="ja-JP" dirty="0"/>
          </a:p>
          <a:p>
            <a:r>
              <a:rPr lang="en-US" altLang="ja-JP" dirty="0"/>
              <a:t>• A drill based on evacuation </a:t>
            </a:r>
            <a:r>
              <a:rPr lang="en-US" altLang="ja-JP" dirty="0">
                <a:solidFill>
                  <a:srgbClr val="008000"/>
                </a:solidFill>
              </a:rPr>
              <a:t>by car </a:t>
            </a:r>
            <a:r>
              <a:rPr lang="en-US" altLang="ja-JP" dirty="0"/>
              <a:t>was carried out. (Those involved in recovery and reconstruction work also participated.</a:t>
            </a:r>
            <a:r>
              <a:rPr lang="en-US" altLang="ja-JP" dirty="0" smtClean="0"/>
              <a:t>)</a:t>
            </a:r>
            <a:endParaRPr lang="ja-JP" altLang="ja-JP" dirty="0"/>
          </a:p>
        </p:txBody>
      </p:sp>
      <p:sp>
        <p:nvSpPr>
          <p:cNvPr id="9" name="角丸四角形 8"/>
          <p:cNvSpPr/>
          <p:nvPr/>
        </p:nvSpPr>
        <p:spPr>
          <a:xfrm>
            <a:off x="179512" y="260648"/>
            <a:ext cx="6192688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Case 02  |  Yamamoto, Miyagi Prefecture(August 31,2013)</a:t>
            </a:r>
            <a:endParaRPr lang="ja-JP" altLang="en-US" dirty="0">
              <a:ea typeface="みんなの文字ゴStd M" pitchFamily="34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6156176" y="3861048"/>
            <a:ext cx="1368152" cy="216024"/>
          </a:xfrm>
          <a:prstGeom prst="wedgeRectCallout">
            <a:avLst>
              <a:gd name="adj1" fmla="val 24430"/>
              <a:gd name="adj2" fmla="val -9646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539" b="-1376"/>
          <a:stretch/>
        </p:blipFill>
        <p:spPr>
          <a:xfrm>
            <a:off x="251521" y="2509309"/>
            <a:ext cx="1496363" cy="199981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392"/>
          <a:stretch/>
        </p:blipFill>
        <p:spPr>
          <a:xfrm>
            <a:off x="179512" y="4653136"/>
            <a:ext cx="1544244" cy="2051864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7740352" y="3645024"/>
            <a:ext cx="1296144" cy="216024"/>
          </a:xfrm>
          <a:prstGeom prst="wedgeRectCallout">
            <a:avLst>
              <a:gd name="adj1" fmla="val -14613"/>
              <a:gd name="adj2" fmla="val -1972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115616" y="3429000"/>
            <a:ext cx="936104" cy="14401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TOHOKU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99592" y="5805264"/>
            <a:ext cx="1296144" cy="2880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MIYAGI Pref. 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915816" y="566124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YAMAMOTO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187624" y="3789040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259632" y="5733256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2915816" y="5517232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2987824" y="5589240"/>
            <a:ext cx="1031909" cy="7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四角形吹き出し 14"/>
          <p:cNvSpPr/>
          <p:nvPr/>
        </p:nvSpPr>
        <p:spPr>
          <a:xfrm>
            <a:off x="4067944" y="5661248"/>
            <a:ext cx="1296144" cy="216024"/>
          </a:xfrm>
          <a:prstGeom prst="wedgeRectCallout">
            <a:avLst>
              <a:gd name="adj1" fmla="val 16604"/>
              <a:gd name="adj2" fmla="val -71943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Evacuation site</a:t>
            </a:r>
            <a:endParaRPr kumimoji="1" lang="ja-JP" altLang="en-US" sz="14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• After the drill was over, a </a:t>
            </a:r>
            <a:r>
              <a:rPr lang="en-US" altLang="ja-JP" dirty="0">
                <a:solidFill>
                  <a:srgbClr val="008000"/>
                </a:solidFill>
              </a:rPr>
              <a:t>disaster prevention event </a:t>
            </a:r>
            <a:r>
              <a:rPr lang="en-US" altLang="ja-JP" dirty="0"/>
              <a:t>was held at a junior high school gymnasium, and a civic group exhibited a disaster prevention booth.</a:t>
            </a:r>
            <a:endParaRPr lang="ja-JP" altLang="ja-JP" dirty="0"/>
          </a:p>
          <a:p>
            <a:r>
              <a:rPr lang="en-US" altLang="ja-JP" dirty="0"/>
              <a:t>• </a:t>
            </a:r>
            <a:r>
              <a:rPr lang="en-US" altLang="ja-JP" dirty="0" smtClean="0"/>
              <a:t>The local </a:t>
            </a:r>
            <a:r>
              <a:rPr lang="en-US" altLang="ja-JP" dirty="0" smtClean="0">
                <a:solidFill>
                  <a:srgbClr val="008000"/>
                </a:solidFill>
              </a:rPr>
              <a:t>“car evacuation”  </a:t>
            </a:r>
            <a:r>
              <a:rPr lang="en-US" altLang="ja-JP" dirty="0"/>
              <a:t>rule gained widespread attention and was reported in newspapers and on TV nationwide.</a:t>
            </a:r>
            <a:endParaRPr lang="ja-JP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142844" y="5786454"/>
            <a:ext cx="358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ym typeface="Wingdings 2"/>
              </a:rPr>
              <a:t></a:t>
            </a:r>
            <a:r>
              <a:rPr lang="en-US" altLang="ja-JP" sz="1400" dirty="0"/>
              <a:t> No. of participants: approx. 3,000 (600 cars)</a:t>
            </a:r>
            <a:endParaRPr lang="ja-JP" altLang="ja-JP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762500" cy="190500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79512" y="260648"/>
            <a:ext cx="6192688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Case 02  |  Yamamoto, Miyagi Prefecture(August 31,2013)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pic>
        <p:nvPicPr>
          <p:cNvPr id="12" name="Picture 10" descr="C:\Documents and Settings\gp4049\デスクトップ\新しいフォルダ\DSC0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79" y="3501008"/>
            <a:ext cx="3456923" cy="2592288"/>
          </a:xfrm>
          <a:prstGeom prst="rect">
            <a:avLst/>
          </a:prstGeom>
          <a:noFill/>
        </p:spPr>
      </p:pic>
      <p:sp>
        <p:nvSpPr>
          <p:cNvPr id="13" name="ホームベース 12"/>
          <p:cNvSpPr/>
          <p:nvPr/>
        </p:nvSpPr>
        <p:spPr>
          <a:xfrm>
            <a:off x="285720" y="6429396"/>
            <a:ext cx="8572560" cy="357190"/>
          </a:xfrm>
          <a:prstGeom prst="homePlat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Report on YouTube ; 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https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://www.youtube.com/watch?v=dsfM8JoDXZ4</a:t>
            </a:r>
            <a:endParaRPr kumimoji="1" lang="ja-JP" altLang="en-US" sz="1600" dirty="0">
              <a:solidFill>
                <a:schemeClr val="bg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1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251520" y="4005064"/>
            <a:ext cx="2286016" cy="714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24" y="1052736"/>
            <a:ext cx="1933170" cy="223224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KAKEAGARE!  THAILAND(June 18,2014)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1196752"/>
            <a:ext cx="2434680" cy="17895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3501008"/>
            <a:ext cx="4499992" cy="2916592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-14213" y="6353944"/>
            <a:ext cx="9144000" cy="50405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u="sng" dirty="0" smtClean="0">
                <a:solidFill>
                  <a:schemeClr val="tx1"/>
                </a:solidFill>
                <a:ea typeface="みんなの文字ゴStd M" pitchFamily="34" charset="-128"/>
              </a:rPr>
              <a:t>Incorporation with: Southern Meteorological Department (West Coast),TMD</a:t>
            </a:r>
            <a:endParaRPr lang="ja-JP" altLang="en-US" u="sng" dirty="0">
              <a:solidFill>
                <a:schemeClr val="tx1"/>
              </a:solidFill>
              <a:ea typeface="みんなの文字ゴStd M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80112" y="3284984"/>
            <a:ext cx="2802974" cy="31144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80111" y="1052736"/>
            <a:ext cx="2784309" cy="2088232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2915816" y="4077072"/>
            <a:ext cx="144016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059832" y="2780928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0" idx="6"/>
          </p:cNvCxnSpPr>
          <p:nvPr/>
        </p:nvCxnSpPr>
        <p:spPr>
          <a:xfrm flipV="1">
            <a:off x="3059832" y="3356993"/>
            <a:ext cx="2304256" cy="792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763688" y="4365104"/>
            <a:ext cx="2376264" cy="7920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Ban </a:t>
            </a:r>
            <a:r>
              <a:rPr lang="en-US" altLang="ja-JP" dirty="0" err="1" smtClean="0">
                <a:solidFill>
                  <a:schemeClr val="tx1"/>
                </a:solidFill>
              </a:rPr>
              <a:t>Kalim</a:t>
            </a:r>
            <a:r>
              <a:rPr lang="en-US" altLang="ja-JP" dirty="0" smtClean="0">
                <a:solidFill>
                  <a:schemeClr val="tx1"/>
                </a:solidFill>
              </a:rPr>
              <a:t> School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(Phuket, Thailand)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1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1412776"/>
            <a:ext cx="9144000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ja-JP" dirty="0" smtClean="0">
              <a:solidFill>
                <a:srgbClr val="008000"/>
              </a:solidFill>
              <a:sym typeface="Wingdings 2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Reconstruction Agency’s </a:t>
            </a:r>
            <a:r>
              <a:rPr lang="en-US" altLang="ja-JP" sz="2400" dirty="0">
                <a:solidFill>
                  <a:srgbClr val="008000"/>
                </a:solidFill>
              </a:rPr>
              <a:t>“New Tohoku” model project </a:t>
            </a:r>
            <a:r>
              <a:rPr lang="en-US" altLang="ja-JP" sz="2400" dirty="0" smtClean="0"/>
              <a:t>(since 2013</a:t>
            </a:r>
            <a:r>
              <a:rPr lang="en-US" altLang="ja-JP" sz="2400" dirty="0"/>
              <a:t>)</a:t>
            </a:r>
            <a:endParaRPr lang="ja-JP" altLang="ja-JP" sz="2400" dirty="0"/>
          </a:p>
          <a:p>
            <a:pPr>
              <a:lnSpc>
                <a:spcPct val="120000"/>
              </a:lnSpc>
            </a:pPr>
            <a:r>
              <a:rPr lang="en-US" altLang="ja-JP" sz="1400" dirty="0"/>
              <a:t>Tsunami evacuation drills, etc., carried out in disaster-hit districts and areas in </a:t>
            </a:r>
            <a:r>
              <a:rPr lang="en-US" altLang="ja-JP" sz="1400" dirty="0">
                <a:solidFill>
                  <a:srgbClr val="008000"/>
                </a:solidFill>
              </a:rPr>
              <a:t>Miyagi</a:t>
            </a:r>
            <a:r>
              <a:rPr lang="en-US" altLang="ja-JP" sz="1400" dirty="0"/>
              <a:t>, </a:t>
            </a:r>
            <a:r>
              <a:rPr lang="en-US" altLang="ja-JP" sz="1400" dirty="0">
                <a:solidFill>
                  <a:srgbClr val="008000"/>
                </a:solidFill>
              </a:rPr>
              <a:t>Iwate</a:t>
            </a:r>
            <a:r>
              <a:rPr lang="en-US" altLang="ja-JP" sz="1400" dirty="0"/>
              <a:t> and </a:t>
            </a:r>
            <a:r>
              <a:rPr lang="en-US" altLang="ja-JP" sz="1400" dirty="0">
                <a:solidFill>
                  <a:srgbClr val="008000"/>
                </a:solidFill>
              </a:rPr>
              <a:t>Fukushima</a:t>
            </a:r>
            <a:r>
              <a:rPr lang="en-US" altLang="ja-JP" sz="1400" dirty="0"/>
              <a:t> prefectures.</a:t>
            </a:r>
            <a:endParaRPr lang="ja-JP" altLang="ja-JP" sz="1400" dirty="0"/>
          </a:p>
          <a:p>
            <a:pPr>
              <a:lnSpc>
                <a:spcPct val="120000"/>
              </a:lnSpc>
            </a:pPr>
            <a:r>
              <a:rPr lang="en-US" altLang="ja-JP" dirty="0"/>
              <a:t> </a:t>
            </a:r>
            <a:endParaRPr lang="ja-JP" altLang="ja-JP" dirty="0"/>
          </a:p>
          <a:p>
            <a:pPr>
              <a:lnSpc>
                <a:spcPct val="120000"/>
              </a:lnSpc>
            </a:pPr>
            <a:endParaRPr lang="en-US" altLang="ja-JP" dirty="0">
              <a:solidFill>
                <a:srgbClr val="008000"/>
              </a:solidFill>
              <a:sym typeface="Wingdings 2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Tsunami evacuation drill in </a:t>
            </a:r>
            <a:r>
              <a:rPr lang="en-US" altLang="ja-JP" sz="2400" dirty="0" smtClean="0">
                <a:solidFill>
                  <a:srgbClr val="008000"/>
                </a:solidFill>
              </a:rPr>
              <a:t>Kushiro, </a:t>
            </a:r>
            <a:r>
              <a:rPr lang="en-US" altLang="ja-JP" sz="2400" dirty="0">
                <a:solidFill>
                  <a:srgbClr val="008000"/>
                </a:solidFill>
              </a:rPr>
              <a:t>Hokkaido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June 23)</a:t>
            </a:r>
            <a:endParaRPr lang="ja-JP" altLang="ja-JP" sz="2400" dirty="0"/>
          </a:p>
          <a:p>
            <a:pPr>
              <a:lnSpc>
                <a:spcPct val="120000"/>
              </a:lnSpc>
            </a:pPr>
            <a:r>
              <a:rPr lang="en-US" altLang="ja-JP" sz="1400" dirty="0"/>
              <a:t>In conjunction with </a:t>
            </a:r>
            <a:r>
              <a:rPr lang="en-US" altLang="ja-JP" sz="1400" dirty="0" err="1"/>
              <a:t>Kahoku</a:t>
            </a:r>
            <a:r>
              <a:rPr lang="en-US" altLang="ja-JP" sz="1400" dirty="0"/>
              <a:t> </a:t>
            </a:r>
            <a:r>
              <a:rPr lang="en-US" altLang="ja-JP" sz="1400" dirty="0" err="1"/>
              <a:t>Shimpo’s</a:t>
            </a:r>
            <a:r>
              <a:rPr lang="en-US" altLang="ja-JP" sz="1400" dirty="0"/>
              <a:t> traveling workshop “</a:t>
            </a:r>
            <a:r>
              <a:rPr lang="en-US" altLang="ja-JP" sz="1400" dirty="0" err="1"/>
              <a:t>Musubi</a:t>
            </a:r>
            <a:r>
              <a:rPr lang="en-US" altLang="ja-JP" sz="1400" dirty="0"/>
              <a:t> </a:t>
            </a:r>
            <a:r>
              <a:rPr lang="en-US" altLang="ja-JP" sz="1400" dirty="0" err="1"/>
              <a:t>Juku</a:t>
            </a:r>
            <a:r>
              <a:rPr lang="en-US" altLang="ja-JP" sz="1400" dirty="0"/>
              <a:t>” a tsunami evacuation drill was held in the city of Kushiro, a joint project by </a:t>
            </a:r>
            <a:r>
              <a:rPr lang="en-US" altLang="ja-JP" sz="1400" dirty="0" err="1"/>
              <a:t>Kahoku</a:t>
            </a:r>
            <a:r>
              <a:rPr lang="en-US" altLang="ja-JP" sz="1400" dirty="0"/>
              <a:t> </a:t>
            </a:r>
            <a:r>
              <a:rPr lang="en-US" altLang="ja-JP" sz="1400" dirty="0" err="1"/>
              <a:t>Shimpo</a:t>
            </a:r>
            <a:r>
              <a:rPr lang="en-US" altLang="ja-JP" sz="1400" dirty="0"/>
              <a:t> and Hokkaido </a:t>
            </a:r>
            <a:r>
              <a:rPr lang="en-US" altLang="ja-JP" sz="1400" dirty="0" err="1"/>
              <a:t>Shimbun</a:t>
            </a:r>
            <a:r>
              <a:rPr lang="en-US" altLang="ja-JP" sz="1400" dirty="0"/>
              <a:t>.</a:t>
            </a:r>
            <a:endParaRPr lang="ja-JP" altLang="ja-JP" sz="1400" dirty="0"/>
          </a:p>
          <a:p>
            <a:pPr>
              <a:lnSpc>
                <a:spcPct val="120000"/>
              </a:lnSpc>
            </a:pPr>
            <a:r>
              <a:rPr lang="en-US" altLang="ja-JP" sz="2400" dirty="0">
                <a:sym typeface="Wingdings 2"/>
              </a:rPr>
              <a:t> </a:t>
            </a:r>
            <a:r>
              <a:rPr lang="en-US" altLang="ja-JP" sz="2200" dirty="0" smtClean="0"/>
              <a:t>Tsunami </a:t>
            </a:r>
            <a:r>
              <a:rPr lang="en-US" altLang="ja-JP" sz="2200" dirty="0"/>
              <a:t>evacuation drill </a:t>
            </a:r>
            <a:r>
              <a:rPr lang="en-US" altLang="ja-JP" sz="2200" dirty="0" smtClean="0"/>
              <a:t>in </a:t>
            </a:r>
            <a:r>
              <a:rPr lang="en-US" altLang="ja-JP" sz="2200" dirty="0" err="1" smtClean="0">
                <a:solidFill>
                  <a:srgbClr val="008000"/>
                </a:solidFill>
              </a:rPr>
              <a:t>Hamanaka</a:t>
            </a:r>
            <a:r>
              <a:rPr lang="en-US" altLang="ja-JP" sz="2200" dirty="0" smtClean="0">
                <a:solidFill>
                  <a:srgbClr val="008000"/>
                </a:solidFill>
              </a:rPr>
              <a:t>, Hokkaido/ Miyazaki prefecture/ etc</a:t>
            </a:r>
            <a:r>
              <a:rPr lang="en-US" altLang="ja-JP" sz="2200" dirty="0" smtClean="0"/>
              <a:t>.</a:t>
            </a:r>
            <a:endParaRPr lang="ja-JP" altLang="ja-JP" sz="2200" dirty="0"/>
          </a:p>
          <a:p>
            <a:pPr>
              <a:lnSpc>
                <a:spcPct val="120000"/>
              </a:lnSpc>
            </a:pPr>
            <a:endParaRPr lang="en-US" altLang="ja-JP" sz="2400" dirty="0" smtClean="0">
              <a:sym typeface="Wingdings 2"/>
            </a:endParaRPr>
          </a:p>
          <a:p>
            <a:pPr>
              <a:lnSpc>
                <a:spcPct val="120000"/>
              </a:lnSpc>
            </a:pPr>
            <a:endParaRPr lang="en-US" altLang="ja-JP" dirty="0" smtClean="0">
              <a:solidFill>
                <a:srgbClr val="008000"/>
              </a:solidFill>
              <a:sym typeface="Wingdings 2"/>
            </a:endParaRP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Tsunami evacuation drill in </a:t>
            </a:r>
            <a:r>
              <a:rPr lang="en-US" altLang="ja-JP" sz="2400" dirty="0">
                <a:solidFill>
                  <a:srgbClr val="008000"/>
                </a:solidFill>
              </a:rPr>
              <a:t>Phuket, Thailand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June 18)</a:t>
            </a:r>
            <a:endParaRPr lang="ja-JP" altLang="ja-JP" sz="2400" dirty="0"/>
          </a:p>
          <a:p>
            <a:pPr>
              <a:lnSpc>
                <a:spcPct val="120000"/>
              </a:lnSpc>
            </a:pPr>
            <a:r>
              <a:rPr lang="en-US" altLang="ja-JP" sz="1400" dirty="0"/>
              <a:t>Ten years after the 2004 Indian Ocean earthquake, disaster prevention classes and a tsunami evacuation drill </a:t>
            </a:r>
            <a:r>
              <a:rPr lang="en-US" altLang="ja-JP" sz="1400" dirty="0" smtClean="0"/>
              <a:t>were held </a:t>
            </a:r>
            <a:r>
              <a:rPr lang="en-US" altLang="ja-JP" sz="1400" dirty="0"/>
              <a:t>in </a:t>
            </a:r>
            <a:r>
              <a:rPr lang="en-US" altLang="ja-JP" sz="1400" dirty="0" err="1" smtClean="0"/>
              <a:t>Phuket,Thailand</a:t>
            </a:r>
            <a:r>
              <a:rPr lang="en-US" altLang="ja-JP" sz="1400" dirty="0"/>
              <a:t>.</a:t>
            </a:r>
            <a:endParaRPr lang="ja-JP" altLang="ja-JP" sz="1400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260648"/>
            <a:ext cx="324036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Latest Evacuation Drills</a:t>
            </a:r>
            <a:endParaRPr lang="ja-JP" altLang="en-US" dirty="0">
              <a:ea typeface="みんなの文字ゴStd M" pitchFamily="34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9512" y="1268760"/>
            <a:ext cx="3240360" cy="43204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In Japan (Disaster area)</a:t>
            </a:r>
            <a:endParaRPr lang="ja-JP" altLang="en-US" dirty="0">
              <a:ea typeface="みんなの文字ゴStd M" pitchFamily="34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79512" y="2708920"/>
            <a:ext cx="3240360" cy="43204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In Japan (Non-disaster area)</a:t>
            </a:r>
            <a:endParaRPr lang="ja-JP" altLang="en-US" dirty="0">
              <a:ea typeface="みんなの文字ゴStd M" pitchFamily="34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79512" y="4869160"/>
            <a:ext cx="3240360" cy="43204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Overseas 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3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-1332656" y="5301208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000" u="sng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2780928"/>
            <a:ext cx="91440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• Training topics related to </a:t>
            </a:r>
            <a:r>
              <a:rPr lang="en-US" altLang="ja-JP" sz="2400" dirty="0" smtClean="0"/>
              <a:t>tsunami evacuation were  determined </a:t>
            </a:r>
            <a:r>
              <a:rPr lang="en-US" altLang="ja-JP" sz="2400" dirty="0"/>
              <a:t>based on </a:t>
            </a:r>
            <a:r>
              <a:rPr lang="en-US" altLang="ja-JP" sz="2400" dirty="0">
                <a:solidFill>
                  <a:srgbClr val="008000"/>
                </a:solidFill>
              </a:rPr>
              <a:t>interviews with people </a:t>
            </a:r>
            <a:r>
              <a:rPr lang="en-US" altLang="ja-JP" sz="2400" dirty="0"/>
              <a:t>in the local governments of all affected coastal areas in Miyagi prefecture. They are also based on the Miyagi prefectural draft guidelines for tsunami measures, the </a:t>
            </a:r>
            <a:r>
              <a:rPr lang="en-US" altLang="ja-JP" sz="2400" dirty="0" err="1">
                <a:solidFill>
                  <a:srgbClr val="008000"/>
                </a:solidFill>
              </a:rPr>
              <a:t>Kahoku</a:t>
            </a:r>
            <a:r>
              <a:rPr lang="en-US" altLang="ja-JP" sz="2400" dirty="0">
                <a:solidFill>
                  <a:srgbClr val="008000"/>
                </a:solidFill>
              </a:rPr>
              <a:t> </a:t>
            </a:r>
            <a:r>
              <a:rPr lang="en-US" altLang="ja-JP" sz="2400" dirty="0" err="1">
                <a:solidFill>
                  <a:srgbClr val="008000"/>
                </a:solidFill>
              </a:rPr>
              <a:t>Shimpo’s</a:t>
            </a:r>
            <a:r>
              <a:rPr lang="en-US" altLang="ja-JP" sz="2400" dirty="0">
                <a:solidFill>
                  <a:srgbClr val="008000"/>
                </a:solidFill>
              </a:rPr>
              <a:t> traveling workshop </a:t>
            </a:r>
            <a:r>
              <a:rPr lang="en-US" altLang="ja-JP" sz="2400" dirty="0"/>
              <a:t>“</a:t>
            </a:r>
            <a:r>
              <a:rPr lang="en-US" altLang="ja-JP" sz="2400" dirty="0" err="1"/>
              <a:t>Musubi</a:t>
            </a:r>
            <a:r>
              <a:rPr lang="en-US" altLang="ja-JP" sz="2400" dirty="0"/>
              <a:t> </a:t>
            </a:r>
            <a:r>
              <a:rPr lang="en-US" altLang="ja-JP" sz="2400" dirty="0" err="1"/>
              <a:t>Juku</a:t>
            </a:r>
            <a:r>
              <a:rPr lang="en-US" altLang="ja-JP" sz="2400" dirty="0"/>
              <a:t>,” etc.</a:t>
            </a:r>
            <a:endParaRPr lang="ja-JP" altLang="ja-JP" sz="2400" dirty="0"/>
          </a:p>
          <a:p>
            <a:pPr>
              <a:lnSpc>
                <a:spcPct val="120000"/>
              </a:lnSpc>
            </a:pPr>
            <a:r>
              <a:rPr lang="en-US" altLang="ja-JP" sz="2400" dirty="0"/>
              <a:t>• The development and evaluation of the drill program is to be carried out for each training topic through </a:t>
            </a:r>
            <a:r>
              <a:rPr lang="en-US" altLang="ja-JP" sz="2400" dirty="0">
                <a:solidFill>
                  <a:srgbClr val="008000"/>
                </a:solidFill>
              </a:rPr>
              <a:t>tsunami evacuation drills, workshops</a:t>
            </a:r>
            <a:r>
              <a:rPr lang="en-US" altLang="ja-JP" sz="2400" dirty="0"/>
              <a:t>, etc</a:t>
            </a:r>
            <a:r>
              <a:rPr lang="en-US" altLang="ja-JP" sz="2400" dirty="0" smtClean="0"/>
              <a:t>.</a:t>
            </a:r>
            <a:endParaRPr lang="ja-JP" altLang="ja-JP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755576" y="980728"/>
            <a:ext cx="7632848" cy="1728192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 smtClean="0"/>
              <a:t>“KAKEAGARE! JAPAN” provides various drill programs, </a:t>
            </a:r>
          </a:p>
          <a:p>
            <a:pPr algn="ctr">
              <a:defRPr/>
            </a:pPr>
            <a:r>
              <a:rPr lang="en-US" altLang="ja-JP" sz="2400" dirty="0" smtClean="0"/>
              <a:t>that can be “</a:t>
            </a:r>
            <a:r>
              <a:rPr lang="en-US" altLang="ja-JP" sz="2400" dirty="0" smtClean="0">
                <a:solidFill>
                  <a:schemeClr val="bg1"/>
                </a:solidFill>
              </a:rPr>
              <a:t>selected </a:t>
            </a:r>
            <a:r>
              <a:rPr lang="en-US" altLang="ja-JP" sz="2400" dirty="0">
                <a:solidFill>
                  <a:schemeClr val="bg1"/>
                </a:solidFill>
              </a:rPr>
              <a:t>and </a:t>
            </a:r>
            <a:r>
              <a:rPr lang="en-US" altLang="ja-JP" sz="2400" dirty="0" smtClean="0">
                <a:solidFill>
                  <a:schemeClr val="bg1"/>
                </a:solidFill>
              </a:rPr>
              <a:t>combined” </a:t>
            </a:r>
          </a:p>
          <a:p>
            <a:pPr algn="ctr"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by local governments and communities </a:t>
            </a:r>
          </a:p>
          <a:p>
            <a:pPr algn="ctr">
              <a:defRPr/>
            </a:pPr>
            <a:r>
              <a:rPr lang="en-US" altLang="ja-JP" sz="2400" dirty="0" smtClean="0">
                <a:solidFill>
                  <a:schemeClr val="bg1"/>
                </a:solidFill>
              </a:rPr>
              <a:t>according </a:t>
            </a:r>
            <a:r>
              <a:rPr lang="en-US" altLang="ja-JP" sz="2400" dirty="0">
                <a:solidFill>
                  <a:schemeClr val="bg1"/>
                </a:solidFill>
              </a:rPr>
              <a:t>to </a:t>
            </a:r>
            <a:r>
              <a:rPr lang="en-US" altLang="ja-JP" sz="2400" dirty="0" smtClean="0">
                <a:solidFill>
                  <a:schemeClr val="bg1"/>
                </a:solidFill>
              </a:rPr>
              <a:t>local characteristics.</a:t>
            </a:r>
            <a:endParaRPr lang="ja-JP" altLang="en-US" sz="2400" dirty="0">
              <a:ea typeface="みんなの文字ゴStd 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2276872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1. </a:t>
            </a:r>
            <a:r>
              <a:rPr lang="en-US" altLang="ja-JP" sz="2000" dirty="0" smtClean="0">
                <a:solidFill>
                  <a:schemeClr val="tx1"/>
                </a:solidFill>
              </a:rPr>
              <a:t>Persons </a:t>
            </a:r>
            <a:r>
              <a:rPr lang="en-US" altLang="ja-JP" sz="2000" dirty="0">
                <a:solidFill>
                  <a:schemeClr val="tx1"/>
                </a:solidFill>
              </a:rPr>
              <a:t>needing assistance to evacuate</a:t>
            </a:r>
            <a:endParaRPr lang="ja-JP" altLang="ja-JP" sz="2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1484784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A</a:t>
            </a:r>
            <a:r>
              <a:rPr lang="en-US" altLang="ja-JP" sz="2800" dirty="0"/>
              <a:t>. By Evacuee/Method/Location/Time</a:t>
            </a:r>
            <a:endParaRPr lang="ja-JP" altLang="ja-JP" sz="2800" dirty="0"/>
          </a:p>
        </p:txBody>
      </p:sp>
      <p:sp>
        <p:nvSpPr>
          <p:cNvPr id="57" name="正方形/長方形 56"/>
          <p:cNvSpPr/>
          <p:nvPr/>
        </p:nvSpPr>
        <p:spPr>
          <a:xfrm>
            <a:off x="-1332656" y="5301208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000" u="sng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2145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2. </a:t>
            </a:r>
            <a:r>
              <a:rPr lang="en-US" altLang="ja-JP" sz="2000" dirty="0" smtClean="0">
                <a:solidFill>
                  <a:srgbClr val="000000"/>
                </a:solidFill>
              </a:rPr>
              <a:t>Students</a:t>
            </a:r>
            <a:r>
              <a:rPr lang="en-US" altLang="ja-JP" sz="2000" dirty="0">
                <a:solidFill>
                  <a:srgbClr val="000000"/>
                </a:solidFill>
              </a:rPr>
              <a:t>/children (on way to/from school)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3. </a:t>
            </a:r>
            <a:r>
              <a:rPr lang="en-US" altLang="ja-JP" sz="2000" dirty="0" smtClean="0">
                <a:solidFill>
                  <a:srgbClr val="000000"/>
                </a:solidFill>
              </a:rPr>
              <a:t>Tourists</a:t>
            </a:r>
            <a:r>
              <a:rPr lang="en-US" altLang="ja-JP" sz="2000" dirty="0">
                <a:solidFill>
                  <a:srgbClr val="000000"/>
                </a:solidFill>
              </a:rPr>
              <a:t>, foreigners, etc.</a:t>
            </a:r>
            <a:r>
              <a:rPr lang="ja-JP" altLang="ja-JP" sz="2000" dirty="0">
                <a:solidFill>
                  <a:srgbClr val="000000"/>
                </a:solidFill>
              </a:rPr>
              <a:t> </a:t>
            </a:r>
            <a:endParaRPr kumimoji="1" lang="ja-JP" altLang="en-US" sz="2000" dirty="0">
              <a:solidFill>
                <a:srgbClr val="000000"/>
              </a:solidFill>
              <a:ea typeface="みんなの文字ゴStd M" pitchFamily="34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323528" y="4005064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4. </a:t>
            </a:r>
            <a:r>
              <a:rPr lang="en-US" altLang="ja-JP" sz="2000" dirty="0" smtClean="0">
                <a:solidFill>
                  <a:srgbClr val="000000"/>
                </a:solidFill>
              </a:rPr>
              <a:t>Persons </a:t>
            </a:r>
            <a:r>
              <a:rPr lang="en-US" altLang="ja-JP" sz="2000" dirty="0">
                <a:solidFill>
                  <a:srgbClr val="000000"/>
                </a:solidFill>
              </a:rPr>
              <a:t>with pets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323528" y="4581128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5. </a:t>
            </a:r>
            <a:r>
              <a:rPr lang="en-US" altLang="ja-JP" sz="2000" dirty="0" smtClean="0">
                <a:solidFill>
                  <a:srgbClr val="000000"/>
                </a:solidFill>
              </a:rPr>
              <a:t>Company</a:t>
            </a:r>
            <a:r>
              <a:rPr lang="en-US" altLang="ja-JP" sz="2000" dirty="0">
                <a:solidFill>
                  <a:srgbClr val="000000"/>
                </a:solidFill>
              </a:rPr>
              <a:t>/business site (BCP)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323528" y="5157192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6. </a:t>
            </a:r>
            <a:r>
              <a:rPr lang="en-US" altLang="ja-JP" sz="2000" dirty="0" smtClean="0">
                <a:solidFill>
                  <a:srgbClr val="000000"/>
                </a:solidFill>
              </a:rPr>
              <a:t>Isolated </a:t>
            </a:r>
            <a:r>
              <a:rPr lang="en-US" altLang="ja-JP" sz="2000" dirty="0">
                <a:solidFill>
                  <a:srgbClr val="000000"/>
                </a:solidFill>
              </a:rPr>
              <a:t>community (remote island, etc.)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正方形/長方形 122"/>
          <p:cNvSpPr/>
          <p:nvPr/>
        </p:nvSpPr>
        <p:spPr>
          <a:xfrm>
            <a:off x="323528" y="1484784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A</a:t>
            </a:r>
            <a:r>
              <a:rPr lang="en-US" altLang="ja-JP" sz="2800" dirty="0"/>
              <a:t>. By Evacuee/Method/Location/Time</a:t>
            </a:r>
            <a:endParaRPr lang="ja-JP" altLang="ja-JP" sz="2800" dirty="0"/>
          </a:p>
        </p:txBody>
      </p:sp>
      <p:sp>
        <p:nvSpPr>
          <p:cNvPr id="36" name="角丸四角形 35"/>
          <p:cNvSpPr/>
          <p:nvPr/>
        </p:nvSpPr>
        <p:spPr>
          <a:xfrm>
            <a:off x="323528" y="2276872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7. By </a:t>
            </a:r>
            <a:r>
              <a:rPr lang="en-US" altLang="ja-JP" sz="2000" dirty="0" smtClean="0">
                <a:solidFill>
                  <a:srgbClr val="000000"/>
                </a:solidFill>
              </a:rPr>
              <a:t>Car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-1332656" y="5301208"/>
            <a:ext cx="9144000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000" u="sng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1" name="角丸四角形 60"/>
          <p:cNvSpPr/>
          <p:nvPr/>
        </p:nvSpPr>
        <p:spPr>
          <a:xfrm>
            <a:off x="323528" y="2852936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8. By </a:t>
            </a:r>
            <a:r>
              <a:rPr lang="en-US" altLang="ja-JP" sz="2000" dirty="0" smtClean="0">
                <a:solidFill>
                  <a:srgbClr val="000000"/>
                </a:solidFill>
              </a:rPr>
              <a:t>Other </a:t>
            </a:r>
            <a:r>
              <a:rPr lang="en-US" altLang="ja-JP" sz="2000" dirty="0">
                <a:solidFill>
                  <a:srgbClr val="000000"/>
                </a:solidFill>
              </a:rPr>
              <a:t>vehicle (wagon, cart, etc.)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23528" y="3429000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9. </a:t>
            </a:r>
            <a:r>
              <a:rPr lang="en-US" altLang="ja-JP" sz="2000" dirty="0" smtClean="0">
                <a:solidFill>
                  <a:srgbClr val="000000"/>
                </a:solidFill>
              </a:rPr>
              <a:t>Tsunami </a:t>
            </a:r>
            <a:r>
              <a:rPr lang="en-US" altLang="ja-JP" sz="2000" dirty="0">
                <a:solidFill>
                  <a:srgbClr val="000000"/>
                </a:solidFill>
              </a:rPr>
              <a:t>evacuation tower, etc.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323528" y="4005064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10</a:t>
            </a:r>
            <a:r>
              <a:rPr lang="en-US" altLang="ja-JP" sz="2000" dirty="0">
                <a:solidFill>
                  <a:srgbClr val="000000"/>
                </a:solidFill>
              </a:rPr>
              <a:t>. </a:t>
            </a:r>
            <a:r>
              <a:rPr lang="en-US" altLang="ja-JP" sz="2000" dirty="0" smtClean="0">
                <a:solidFill>
                  <a:srgbClr val="000000"/>
                </a:solidFill>
              </a:rPr>
              <a:t>High </a:t>
            </a:r>
            <a:r>
              <a:rPr lang="en-US" altLang="ja-JP" sz="2000" dirty="0">
                <a:solidFill>
                  <a:srgbClr val="000000"/>
                </a:solidFill>
              </a:rPr>
              <a:t>ground substitute (highway, etc.</a:t>
            </a:r>
            <a:r>
              <a:rPr lang="en-US" altLang="ja-JP" sz="2000" dirty="0" smtClean="0">
                <a:solidFill>
                  <a:srgbClr val="000000"/>
                </a:solidFill>
              </a:rPr>
              <a:t>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323528" y="4581128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11. </a:t>
            </a:r>
            <a:r>
              <a:rPr lang="en-US" altLang="ja-JP" sz="2000" dirty="0" smtClean="0">
                <a:solidFill>
                  <a:srgbClr val="000000"/>
                </a:solidFill>
              </a:rPr>
              <a:t>Nighttime </a:t>
            </a:r>
            <a:r>
              <a:rPr lang="en-US" altLang="ja-JP" sz="2000" dirty="0">
                <a:solidFill>
                  <a:srgbClr val="000000"/>
                </a:solidFill>
              </a:rPr>
              <a:t>drill, etc.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323528" y="5157192"/>
            <a:ext cx="8429684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  <a:latin typeface="+mj-lt"/>
              </a:rPr>
              <a:t>12. 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Evacuation </a:t>
            </a:r>
            <a:r>
              <a:rPr lang="en-US" altLang="ja-JP" sz="2000" dirty="0">
                <a:solidFill>
                  <a:srgbClr val="000000"/>
                </a:solidFill>
                <a:latin typeface="+mj-lt"/>
              </a:rPr>
              <a:t>with snow on ground, etc.</a:t>
            </a:r>
            <a:r>
              <a:rPr lang="ja-JP" altLang="ja-JP" sz="2000" dirty="0">
                <a:solidFill>
                  <a:srgbClr val="000000"/>
                </a:solidFill>
                <a:latin typeface="+mj-lt"/>
              </a:rPr>
              <a:t> </a:t>
            </a:r>
            <a:endParaRPr kumimoji="1" lang="ja-JP" altLang="en-US" sz="2000" dirty="0">
              <a:solidFill>
                <a:srgbClr val="000000"/>
              </a:solidFill>
              <a:latin typeface="+mj-lt"/>
              <a:ea typeface="みんなの文字ゴStd M" pitchFamily="34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6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060848"/>
            <a:ext cx="9144000" cy="250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400" dirty="0" smtClean="0"/>
              <a:t>カケアガレ！</a:t>
            </a:r>
            <a:r>
              <a:rPr lang="ja-JP" altLang="en-US" sz="4400" dirty="0" smtClean="0"/>
              <a:t>（</a:t>
            </a:r>
            <a:r>
              <a:rPr kumimoji="1" lang="en-US" altLang="ja-JP" sz="4400" dirty="0" smtClean="0"/>
              <a:t>KAKEAGARE!</a:t>
            </a:r>
            <a:r>
              <a:rPr kumimoji="1" lang="ja-JP" altLang="en-US" sz="4400" dirty="0" smtClean="0"/>
              <a:t>）</a:t>
            </a:r>
            <a:r>
              <a:rPr kumimoji="1" lang="en-US" altLang="ja-JP" sz="4400" dirty="0" smtClean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ja-JP" sz="4400" dirty="0" smtClean="0"/>
              <a:t>m</a:t>
            </a:r>
            <a:r>
              <a:rPr kumimoji="1" lang="en-US" altLang="ja-JP" sz="4400" dirty="0" smtClean="0"/>
              <a:t>eans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4400" dirty="0" smtClean="0">
                <a:solidFill>
                  <a:srgbClr val="008000"/>
                </a:solidFill>
              </a:rPr>
              <a:t>run up! to a higher ground</a:t>
            </a:r>
            <a:endParaRPr kumimoji="1" lang="ja-JP" altLang="en-US" sz="4400" dirty="0">
              <a:solidFill>
                <a:srgbClr val="008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4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13. Create </a:t>
            </a:r>
            <a:r>
              <a:rPr lang="en-US" altLang="ja-JP" sz="2000" dirty="0" smtClean="0">
                <a:solidFill>
                  <a:srgbClr val="000000"/>
                </a:solidFill>
              </a:rPr>
              <a:t>festival—</a:t>
            </a:r>
            <a:r>
              <a:rPr lang="en-US" altLang="ja-JP" sz="2000" dirty="0">
                <a:solidFill>
                  <a:srgbClr val="000000"/>
                </a:solidFill>
              </a:rPr>
              <a:t>incorporate into regular area event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2060848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B</a:t>
            </a:r>
            <a:r>
              <a:rPr lang="en-US" altLang="ja-JP" sz="2800" dirty="0"/>
              <a:t>. Methods to Encourage Participation: Events</a:t>
            </a:r>
            <a:endParaRPr lang="ja-JP" altLang="ja-JP" sz="2800" dirty="0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14. Create school event—strengthen ties between school and community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23528" y="4005064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15. Create </a:t>
            </a:r>
            <a:r>
              <a:rPr lang="en-US" altLang="ja-JP" sz="2000" dirty="0" smtClean="0">
                <a:solidFill>
                  <a:srgbClr val="000000"/>
                </a:solidFill>
              </a:rPr>
              <a:t>entertainment—</a:t>
            </a:r>
            <a:r>
              <a:rPr lang="en-US" altLang="ja-JP" sz="2000" dirty="0">
                <a:solidFill>
                  <a:srgbClr val="000000"/>
                </a:solidFill>
              </a:rPr>
              <a:t>Make into fun event or game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16. Raise awareness of evacuation—hand down from generation to generation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2060848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Topic C</a:t>
            </a:r>
            <a:r>
              <a:rPr lang="en-US" altLang="ja-JP" sz="2400" dirty="0"/>
              <a:t>. Methods to Encourage Participation: Community Training</a:t>
            </a:r>
            <a:r>
              <a:rPr lang="ja-JP" altLang="ja-JP" sz="2400" dirty="0"/>
              <a:t> </a:t>
            </a:r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17. Raise awareness of evacuation—traveling workshop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23528" y="4005064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18. Adapting to the “unforeseen”—in-situ evacuation </a:t>
            </a:r>
            <a:r>
              <a:rPr lang="en-US" altLang="ja-JP" sz="2000" dirty="0" smtClean="0">
                <a:solidFill>
                  <a:srgbClr val="000000"/>
                </a:solidFill>
              </a:rPr>
              <a:t>drill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4581128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19. Train people—community disaster prevention </a:t>
            </a:r>
            <a:r>
              <a:rPr lang="en-US" altLang="ja-JP" sz="2000" dirty="0" smtClean="0">
                <a:solidFill>
                  <a:srgbClr val="000000"/>
                </a:solidFill>
              </a:rPr>
              <a:t>leaders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3528" y="5157192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20. Train people—evacuees to take initiative</a:t>
            </a:r>
            <a:r>
              <a:rPr lang="ja-JP" altLang="ja-JP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21. Transmit information—training to reach out to people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2060848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D</a:t>
            </a:r>
            <a:r>
              <a:rPr lang="en-US" altLang="ja-JP" sz="2800" dirty="0"/>
              <a:t>. Information Transmission and Collection</a:t>
            </a:r>
            <a:endParaRPr lang="ja-JP" altLang="ja-JP" sz="2800" dirty="0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22. Gather information—training through disaster prevention apps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5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62" name="角丸四角形 61"/>
          <p:cNvSpPr/>
          <p:nvPr/>
        </p:nvSpPr>
        <p:spPr>
          <a:xfrm>
            <a:off x="323528" y="4005064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25. Check on safety</a:t>
            </a:r>
            <a:r>
              <a:rPr lang="en-US" altLang="ja-JP" sz="2000" dirty="0" smtClean="0">
                <a:solidFill>
                  <a:srgbClr val="000000"/>
                </a:solidFill>
              </a:rPr>
              <a:t>—Disaster message </a:t>
            </a:r>
            <a:r>
              <a:rPr lang="en-US" altLang="ja-JP" sz="2000" dirty="0">
                <a:solidFill>
                  <a:srgbClr val="000000"/>
                </a:solidFill>
              </a:rPr>
              <a:t>board, etc.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23. Evacuation center—training to set up a center and receive evacuees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528" y="2060848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E</a:t>
            </a:r>
            <a:r>
              <a:rPr lang="en-US" altLang="ja-JP" sz="2800" dirty="0"/>
              <a:t>. Evacuation Site</a:t>
            </a:r>
            <a:endParaRPr lang="ja-JP" altLang="ja-JP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24. Check on safety—evacuee list (use of media)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2852936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26. </a:t>
            </a:r>
            <a:r>
              <a:rPr lang="en-US" altLang="ja-JP" sz="2000" dirty="0" smtClean="0">
                <a:solidFill>
                  <a:srgbClr val="000000"/>
                </a:solidFill>
              </a:rPr>
              <a:t>for </a:t>
            </a:r>
            <a:r>
              <a:rPr lang="en-US" altLang="ja-JP" sz="2000" dirty="0">
                <a:solidFill>
                  <a:srgbClr val="000000"/>
                </a:solidFill>
              </a:rPr>
              <a:t>drill organizers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2060848"/>
            <a:ext cx="8424936" cy="648072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Topic F</a:t>
            </a:r>
            <a:r>
              <a:rPr lang="en-US" altLang="ja-JP" sz="2800" dirty="0"/>
              <a:t>. Checklist</a:t>
            </a:r>
            <a:endParaRPr lang="ja-JP" altLang="ja-JP" sz="2800" dirty="0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3429000"/>
            <a:ext cx="8424936" cy="432048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000000"/>
                </a:solidFill>
              </a:rPr>
              <a:t>27. </a:t>
            </a:r>
            <a:r>
              <a:rPr lang="en-US" altLang="ja-JP" sz="2000" dirty="0" smtClean="0">
                <a:solidFill>
                  <a:srgbClr val="000000"/>
                </a:solidFill>
              </a:rPr>
              <a:t>for </a:t>
            </a:r>
            <a:r>
              <a:rPr lang="en-US" altLang="ja-JP" sz="2000" dirty="0">
                <a:solidFill>
                  <a:srgbClr val="000000"/>
                </a:solidFill>
              </a:rPr>
              <a:t>drill participants</a:t>
            </a:r>
            <a:endParaRPr lang="ja-JP" altLang="ja-JP" sz="2000" dirty="0">
              <a:solidFill>
                <a:srgbClr val="0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4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角丸四角形 97"/>
          <p:cNvSpPr/>
          <p:nvPr/>
        </p:nvSpPr>
        <p:spPr>
          <a:xfrm>
            <a:off x="323528" y="19168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/>
                </a:solidFill>
              </a:rPr>
              <a:t>1. </a:t>
            </a:r>
            <a:r>
              <a:rPr lang="en-US" altLang="ja-JP" sz="1000" dirty="0" smtClean="0">
                <a:solidFill>
                  <a:schemeClr val="tx1"/>
                </a:solidFill>
              </a:rPr>
              <a:t>Persons </a:t>
            </a:r>
            <a:r>
              <a:rPr lang="en-US" altLang="ja-JP" sz="1000" dirty="0">
                <a:solidFill>
                  <a:schemeClr val="tx1"/>
                </a:solidFill>
              </a:rPr>
              <a:t>needing assistance to evacuate</a:t>
            </a:r>
            <a:endParaRPr lang="ja-JP" altLang="ja-JP" sz="1000" dirty="0">
              <a:solidFill>
                <a:schemeClr val="tx1"/>
              </a:solidFill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23528" y="1412776"/>
            <a:ext cx="2736304" cy="432048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/>
              <a:t>Topic A</a:t>
            </a:r>
            <a:r>
              <a:rPr lang="en-US" altLang="ja-JP" sz="1000" dirty="0"/>
              <a:t>. By Evacuee/Method/Location/Time</a:t>
            </a:r>
            <a:endParaRPr lang="ja-JP" altLang="ja-JP" sz="1000" dirty="0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xfrm>
            <a:off x="7008551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58" name="角丸四角形 57"/>
          <p:cNvSpPr/>
          <p:nvPr/>
        </p:nvSpPr>
        <p:spPr>
          <a:xfrm>
            <a:off x="323528" y="22768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2. </a:t>
            </a:r>
            <a:r>
              <a:rPr lang="en-US" altLang="ja-JP" sz="1000" dirty="0" smtClean="0">
                <a:solidFill>
                  <a:srgbClr val="000000"/>
                </a:solidFill>
              </a:rPr>
              <a:t>Students</a:t>
            </a:r>
            <a:r>
              <a:rPr lang="en-US" altLang="ja-JP" sz="1000" dirty="0">
                <a:solidFill>
                  <a:srgbClr val="000000"/>
                </a:solidFill>
              </a:rPr>
              <a:t>/children (on way to/from school)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323528" y="263691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3. </a:t>
            </a:r>
            <a:r>
              <a:rPr lang="en-US" altLang="ja-JP" sz="1000" dirty="0" smtClean="0">
                <a:solidFill>
                  <a:srgbClr val="000000"/>
                </a:solidFill>
              </a:rPr>
              <a:t>Tourists</a:t>
            </a:r>
            <a:r>
              <a:rPr lang="en-US" altLang="ja-JP" sz="1000" dirty="0">
                <a:solidFill>
                  <a:srgbClr val="000000"/>
                </a:solidFill>
              </a:rPr>
              <a:t>, foreigners, etc.</a:t>
            </a:r>
            <a:r>
              <a:rPr lang="ja-JP" altLang="ja-JP" sz="1000" dirty="0">
                <a:solidFill>
                  <a:srgbClr val="000000"/>
                </a:solidFill>
              </a:rPr>
              <a:t> </a:t>
            </a:r>
            <a:endParaRPr kumimoji="1" lang="ja-JP" altLang="en-US" sz="1000" dirty="0">
              <a:solidFill>
                <a:srgbClr val="000000"/>
              </a:solidFill>
              <a:ea typeface="みんなの文字ゴStd M" pitchFamily="34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323528" y="299695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4. </a:t>
            </a:r>
            <a:r>
              <a:rPr lang="en-US" altLang="ja-JP" sz="1000" dirty="0" smtClean="0">
                <a:solidFill>
                  <a:srgbClr val="000000"/>
                </a:solidFill>
              </a:rPr>
              <a:t>Persons </a:t>
            </a:r>
            <a:r>
              <a:rPr lang="en-US" altLang="ja-JP" sz="1000" dirty="0">
                <a:solidFill>
                  <a:srgbClr val="000000"/>
                </a:solidFill>
              </a:rPr>
              <a:t>with pets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323528" y="335699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5. </a:t>
            </a:r>
            <a:r>
              <a:rPr lang="en-US" altLang="ja-JP" sz="1000" dirty="0" smtClean="0">
                <a:solidFill>
                  <a:srgbClr val="000000"/>
                </a:solidFill>
              </a:rPr>
              <a:t>Company</a:t>
            </a:r>
            <a:r>
              <a:rPr lang="en-US" altLang="ja-JP" sz="1000" dirty="0">
                <a:solidFill>
                  <a:srgbClr val="000000"/>
                </a:solidFill>
              </a:rPr>
              <a:t>/business site (BCP)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323528" y="37170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6. </a:t>
            </a:r>
            <a:r>
              <a:rPr lang="en-US" altLang="ja-JP" sz="1000" dirty="0" smtClean="0">
                <a:solidFill>
                  <a:srgbClr val="000000"/>
                </a:solidFill>
              </a:rPr>
              <a:t>Isolated </a:t>
            </a:r>
            <a:r>
              <a:rPr lang="en-US" altLang="ja-JP" sz="1000" dirty="0">
                <a:solidFill>
                  <a:srgbClr val="000000"/>
                </a:solidFill>
              </a:rPr>
              <a:t>community (remote island, etc.)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23528" y="40770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7. By </a:t>
            </a:r>
            <a:r>
              <a:rPr lang="en-US" altLang="ja-JP" sz="1000" dirty="0" smtClean="0">
                <a:solidFill>
                  <a:srgbClr val="000000"/>
                </a:solidFill>
              </a:rPr>
              <a:t>Car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23528" y="443711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8. By </a:t>
            </a:r>
            <a:r>
              <a:rPr lang="en-US" altLang="ja-JP" sz="1000" dirty="0" smtClean="0">
                <a:solidFill>
                  <a:srgbClr val="000000"/>
                </a:solidFill>
              </a:rPr>
              <a:t>Other </a:t>
            </a:r>
            <a:r>
              <a:rPr lang="en-US" altLang="ja-JP" sz="1000" dirty="0">
                <a:solidFill>
                  <a:srgbClr val="000000"/>
                </a:solidFill>
              </a:rPr>
              <a:t>vehicle (wagon, cart, etc.)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23528" y="479715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9. </a:t>
            </a:r>
            <a:r>
              <a:rPr lang="en-US" altLang="ja-JP" sz="1000" dirty="0" smtClean="0">
                <a:solidFill>
                  <a:srgbClr val="000000"/>
                </a:solidFill>
              </a:rPr>
              <a:t>Tsunami </a:t>
            </a:r>
            <a:r>
              <a:rPr lang="en-US" altLang="ja-JP" sz="1000" dirty="0">
                <a:solidFill>
                  <a:srgbClr val="000000"/>
                </a:solidFill>
              </a:rPr>
              <a:t>evacuation tower, etc.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23528" y="515719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rgbClr val="000000"/>
                </a:solidFill>
              </a:rPr>
              <a:t>10</a:t>
            </a:r>
            <a:r>
              <a:rPr lang="en-US" altLang="ja-JP" sz="1000" dirty="0">
                <a:solidFill>
                  <a:srgbClr val="000000"/>
                </a:solidFill>
              </a:rPr>
              <a:t>. </a:t>
            </a:r>
            <a:r>
              <a:rPr lang="en-US" altLang="ja-JP" sz="1000" dirty="0" smtClean="0">
                <a:solidFill>
                  <a:srgbClr val="000000"/>
                </a:solidFill>
              </a:rPr>
              <a:t>High </a:t>
            </a:r>
            <a:r>
              <a:rPr lang="en-US" altLang="ja-JP" sz="1000" dirty="0">
                <a:solidFill>
                  <a:srgbClr val="000000"/>
                </a:solidFill>
              </a:rPr>
              <a:t>ground substitute (highway, etc.</a:t>
            </a:r>
            <a:r>
              <a:rPr lang="en-US" altLang="ja-JP" sz="1000" dirty="0" smtClean="0">
                <a:solidFill>
                  <a:srgbClr val="000000"/>
                </a:solidFill>
              </a:rPr>
              <a:t>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23528" y="55172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11. </a:t>
            </a:r>
            <a:r>
              <a:rPr lang="en-US" altLang="ja-JP" sz="1000" dirty="0" smtClean="0">
                <a:solidFill>
                  <a:srgbClr val="000000"/>
                </a:solidFill>
              </a:rPr>
              <a:t>Nighttime </a:t>
            </a:r>
            <a:r>
              <a:rPr lang="en-US" altLang="ja-JP" sz="1000" dirty="0">
                <a:solidFill>
                  <a:srgbClr val="000000"/>
                </a:solidFill>
              </a:rPr>
              <a:t>drill, etc.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3528" y="58772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  <a:latin typeface="+mj-lt"/>
              </a:rPr>
              <a:t>12. </a:t>
            </a:r>
            <a:r>
              <a:rPr lang="en-US" altLang="ja-JP" sz="1000" dirty="0" smtClean="0">
                <a:solidFill>
                  <a:srgbClr val="000000"/>
                </a:solidFill>
                <a:latin typeface="+mj-lt"/>
              </a:rPr>
              <a:t>Evacuation </a:t>
            </a:r>
            <a:r>
              <a:rPr lang="en-US" altLang="ja-JP" sz="1000" dirty="0">
                <a:solidFill>
                  <a:srgbClr val="000000"/>
                </a:solidFill>
                <a:latin typeface="+mj-lt"/>
              </a:rPr>
              <a:t>with snow on ground, etc.</a:t>
            </a:r>
            <a:r>
              <a:rPr lang="ja-JP" altLang="ja-JP" sz="1000" dirty="0">
                <a:solidFill>
                  <a:srgbClr val="000000"/>
                </a:solidFill>
                <a:latin typeface="+mj-lt"/>
              </a:rPr>
              <a:t> </a:t>
            </a:r>
            <a:endParaRPr kumimoji="1" lang="ja-JP" altLang="en-US" sz="1000" dirty="0">
              <a:solidFill>
                <a:srgbClr val="000000"/>
              </a:solidFill>
              <a:latin typeface="+mj-lt"/>
              <a:ea typeface="みんなの文字ゴStd M" pitchFamily="34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203848" y="19168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13. Create </a:t>
            </a:r>
            <a:r>
              <a:rPr lang="en-US" altLang="ja-JP" sz="1000" dirty="0" smtClean="0">
                <a:solidFill>
                  <a:srgbClr val="000000"/>
                </a:solidFill>
              </a:rPr>
              <a:t>festival—</a:t>
            </a:r>
            <a:r>
              <a:rPr lang="en-US" altLang="ja-JP" sz="1000" dirty="0">
                <a:solidFill>
                  <a:srgbClr val="000000"/>
                </a:solidFill>
              </a:rPr>
              <a:t>incorporate into regular area event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03848" y="1412776"/>
            <a:ext cx="2736304" cy="432048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/>
              <a:t>Topic B</a:t>
            </a:r>
            <a:r>
              <a:rPr lang="en-US" altLang="ja-JP" sz="900" dirty="0"/>
              <a:t>. Methods to Encourage Participation: Events</a:t>
            </a:r>
            <a:endParaRPr lang="ja-JP" altLang="ja-JP" sz="900" dirty="0"/>
          </a:p>
        </p:txBody>
      </p:sp>
      <p:sp>
        <p:nvSpPr>
          <p:cNvPr id="21" name="角丸四角形 20"/>
          <p:cNvSpPr/>
          <p:nvPr/>
        </p:nvSpPr>
        <p:spPr>
          <a:xfrm>
            <a:off x="3203848" y="22768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14. Create school event—strengthen ties between school and community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203848" y="263691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15. Create </a:t>
            </a:r>
            <a:r>
              <a:rPr lang="en-US" altLang="ja-JP" sz="1000" dirty="0" smtClean="0">
                <a:solidFill>
                  <a:srgbClr val="000000"/>
                </a:solidFill>
              </a:rPr>
              <a:t>entertainment—</a:t>
            </a:r>
            <a:r>
              <a:rPr lang="en-US" altLang="ja-JP" sz="1000" dirty="0">
                <a:solidFill>
                  <a:srgbClr val="000000"/>
                </a:solidFill>
              </a:rPr>
              <a:t>Make into fun event or game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203848" y="37170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16. Raise awareness of evacuation—hand down from generation to generation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203848" y="3212976"/>
            <a:ext cx="2736304" cy="432048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/>
              <a:t>Topic C</a:t>
            </a:r>
            <a:r>
              <a:rPr lang="en-US" altLang="ja-JP" sz="1000" dirty="0"/>
              <a:t>. Methods to Encourage Participation: Community Training</a:t>
            </a:r>
            <a:r>
              <a:rPr lang="ja-JP" altLang="ja-JP" sz="1000" dirty="0"/>
              <a:t> 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203848" y="40770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17. Raise awareness of evacuation—traveling workshop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203848" y="443711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18. Adapting to the “unforeseen”—in-situ evacuation </a:t>
            </a:r>
            <a:r>
              <a:rPr lang="en-US" altLang="ja-JP" sz="1000" dirty="0" smtClean="0">
                <a:solidFill>
                  <a:srgbClr val="000000"/>
                </a:solidFill>
              </a:rPr>
              <a:t>drill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203848" y="479715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19. Train people—community disaster prevention </a:t>
            </a:r>
            <a:r>
              <a:rPr lang="en-US" altLang="ja-JP" sz="1000" dirty="0" smtClean="0">
                <a:solidFill>
                  <a:srgbClr val="000000"/>
                </a:solidFill>
              </a:rPr>
              <a:t>leaders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203848" y="515719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20. Train people—evacuees to take initiative</a:t>
            </a:r>
            <a:r>
              <a:rPr lang="ja-JP" altLang="ja-JP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6156176" y="19168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21. Transmit information—training to reach out to people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156176" y="1412776"/>
            <a:ext cx="2736304" cy="432048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/>
              <a:t>Topic D</a:t>
            </a:r>
            <a:r>
              <a:rPr lang="en-US" altLang="ja-JP" sz="1000" dirty="0"/>
              <a:t>. Information Transmission and Collection</a:t>
            </a:r>
            <a:endParaRPr lang="ja-JP" altLang="ja-JP" sz="1000" dirty="0"/>
          </a:p>
        </p:txBody>
      </p:sp>
      <p:sp>
        <p:nvSpPr>
          <p:cNvPr id="31" name="角丸四角形 30"/>
          <p:cNvSpPr/>
          <p:nvPr/>
        </p:nvSpPr>
        <p:spPr>
          <a:xfrm>
            <a:off x="6156176" y="22768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22. Gather information—training through disaster prevention apps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156176" y="407707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25. Check on safety</a:t>
            </a:r>
            <a:r>
              <a:rPr lang="en-US" altLang="ja-JP" sz="1000" dirty="0" smtClean="0">
                <a:solidFill>
                  <a:srgbClr val="000000"/>
                </a:solidFill>
              </a:rPr>
              <a:t>—Disaster massage </a:t>
            </a:r>
            <a:r>
              <a:rPr lang="en-US" altLang="ja-JP" sz="1000" dirty="0">
                <a:solidFill>
                  <a:srgbClr val="000000"/>
                </a:solidFill>
              </a:rPr>
              <a:t>board, etc.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156176" y="335699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23. Evacuation center—training to set up a center and receive evacuees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156176" y="2852936"/>
            <a:ext cx="2736304" cy="432048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/>
              <a:t>Topic E</a:t>
            </a:r>
            <a:r>
              <a:rPr lang="en-US" altLang="ja-JP" sz="1000" dirty="0"/>
              <a:t>. Evacuation Site</a:t>
            </a:r>
            <a:endParaRPr lang="ja-JP" altLang="ja-JP" sz="1000" dirty="0"/>
          </a:p>
        </p:txBody>
      </p:sp>
      <p:sp>
        <p:nvSpPr>
          <p:cNvPr id="35" name="角丸四角形 34"/>
          <p:cNvSpPr/>
          <p:nvPr/>
        </p:nvSpPr>
        <p:spPr>
          <a:xfrm>
            <a:off x="6156176" y="371703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24. Check on safety—evacuee list (use of media)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156176" y="5157192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26. </a:t>
            </a:r>
            <a:r>
              <a:rPr lang="en-US" altLang="ja-JP" sz="1000" dirty="0" smtClean="0">
                <a:solidFill>
                  <a:srgbClr val="000000"/>
                </a:solidFill>
              </a:rPr>
              <a:t>for </a:t>
            </a:r>
            <a:r>
              <a:rPr lang="en-US" altLang="ja-JP" sz="1000" dirty="0">
                <a:solidFill>
                  <a:srgbClr val="000000"/>
                </a:solidFill>
              </a:rPr>
              <a:t>drill organizers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156176" y="4725144"/>
            <a:ext cx="2736304" cy="324036"/>
          </a:xfrm>
          <a:prstGeom prst="rect">
            <a:avLst/>
          </a:prstGeom>
          <a:solidFill>
            <a:srgbClr val="008000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/>
              <a:t>Topic F</a:t>
            </a:r>
            <a:r>
              <a:rPr lang="en-US" altLang="ja-JP" sz="1000" dirty="0"/>
              <a:t>. Checklist</a:t>
            </a:r>
            <a:endParaRPr lang="ja-JP" altLang="ja-JP" sz="1000" dirty="0"/>
          </a:p>
        </p:txBody>
      </p:sp>
      <p:sp>
        <p:nvSpPr>
          <p:cNvPr id="38" name="角丸四角形 37"/>
          <p:cNvSpPr/>
          <p:nvPr/>
        </p:nvSpPr>
        <p:spPr>
          <a:xfrm>
            <a:off x="6156176" y="5589240"/>
            <a:ext cx="2736304" cy="288032"/>
          </a:xfrm>
          <a:prstGeom prst="roundRect">
            <a:avLst/>
          </a:prstGeom>
          <a:noFill/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rgbClr val="000000"/>
                </a:solidFill>
              </a:rPr>
              <a:t>27. </a:t>
            </a:r>
            <a:r>
              <a:rPr lang="en-US" altLang="ja-JP" sz="1000" dirty="0" smtClean="0">
                <a:solidFill>
                  <a:srgbClr val="000000"/>
                </a:solidFill>
              </a:rPr>
              <a:t>for </a:t>
            </a:r>
            <a:r>
              <a:rPr lang="en-US" altLang="ja-JP" sz="1000" dirty="0">
                <a:solidFill>
                  <a:srgbClr val="000000"/>
                </a:solidFill>
              </a:rPr>
              <a:t>drill participants</a:t>
            </a:r>
            <a:endParaRPr lang="ja-JP" altLang="ja-JP" sz="1000" dirty="0">
              <a:solidFill>
                <a:srgbClr val="000000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79512" y="260648"/>
            <a:ext cx="4680520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Training Topics in Tsunami Evacuation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2330" cy="661306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1835696" y="3501008"/>
            <a:ext cx="5472608" cy="151216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ea typeface="みんなの文字ゴStd M" pitchFamily="34" charset="-128"/>
              </a:rPr>
              <a:t>Please contact us!</a:t>
            </a:r>
            <a:endParaRPr lang="en-US" altLang="ja-JP" sz="2400" b="1" u="sng" dirty="0">
              <a:solidFill>
                <a:schemeClr val="bg1"/>
              </a:solidFill>
              <a:ea typeface="みんなの文字ゴStd M" pitchFamily="34" charset="-128"/>
            </a:endParaRPr>
          </a:p>
          <a:p>
            <a:pPr algn="ctr"/>
            <a:r>
              <a:rPr kumimoji="1" lang="en-US" altLang="ja-JP" sz="4000" b="1" u="sng" dirty="0" smtClean="0">
                <a:solidFill>
                  <a:schemeClr val="bg1"/>
                </a:solidFill>
                <a:ea typeface="みんなの文字ゴStd M" pitchFamily="34" charset="-128"/>
              </a:rPr>
              <a:t>http://kakeagare.jp</a:t>
            </a:r>
            <a:endParaRPr kumimoji="1" lang="ja-JP" altLang="en-US" sz="4000" b="1" u="sng" dirty="0">
              <a:solidFill>
                <a:schemeClr val="bg1"/>
              </a:solidFill>
              <a:ea typeface="みんなの文字ゴStd M" pitchFamily="34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53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544380"/>
          </a:xfrm>
          <a:prstGeom prst="rect">
            <a:avLst/>
          </a:prstGeom>
        </p:spPr>
      </p:pic>
      <p:sp>
        <p:nvSpPr>
          <p:cNvPr id="2" name="四角形吹き出し 1"/>
          <p:cNvSpPr/>
          <p:nvPr/>
        </p:nvSpPr>
        <p:spPr>
          <a:xfrm>
            <a:off x="6012160" y="3329980"/>
            <a:ext cx="1296144" cy="360040"/>
          </a:xfrm>
          <a:prstGeom prst="wedgeRectCallout">
            <a:avLst>
              <a:gd name="adj1" fmla="val -43537"/>
              <a:gd name="adj2" fmla="val -1138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JAPAN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1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2E2A-1C96-4B9E-AAB4-5BC39AD7ACD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096344" cy="35375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6672"/>
            <a:ext cx="5498368" cy="610929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788024" y="2636912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IWATE Pref.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3968" y="4077072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MIYAGI Pref.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91880" y="5733256"/>
            <a:ext cx="15841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FUKUSHIMA Pref.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67944" y="116632"/>
            <a:ext cx="1944216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＜</a:t>
            </a:r>
            <a:r>
              <a:rPr lang="en-US" altLang="ja-JP" dirty="0" smtClean="0">
                <a:solidFill>
                  <a:schemeClr val="tx1"/>
                </a:solidFill>
              </a:rPr>
              <a:t>TOHOKU</a:t>
            </a:r>
            <a:r>
              <a:rPr lang="ja-JP" altLang="en-US" dirty="0" smtClean="0">
                <a:solidFill>
                  <a:schemeClr val="tx1"/>
                </a:solidFill>
              </a:rPr>
              <a:t>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228184" y="1052736"/>
            <a:ext cx="2664296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※ </a:t>
            </a:r>
            <a:r>
              <a:rPr lang="en-US" altLang="ja-JP" dirty="0" smtClean="0">
                <a:solidFill>
                  <a:schemeClr val="tx1"/>
                </a:solidFill>
              </a:rPr>
              <a:t>tsunami height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2056762"/>
            <a:ext cx="9144000" cy="36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/>
              <a:t>This project was launched in September 2012 in the aftermath of </a:t>
            </a:r>
            <a:r>
              <a:rPr lang="en-US" altLang="ja-JP" sz="2800" dirty="0">
                <a:solidFill>
                  <a:srgbClr val="008000"/>
                </a:solidFill>
              </a:rPr>
              <a:t>the Great East Japan Earthquake and tsunami </a:t>
            </a:r>
            <a:r>
              <a:rPr lang="en-US" altLang="ja-JP" sz="2800" dirty="0"/>
              <a:t>that caused a tremendous loss of life and property. </a:t>
            </a:r>
            <a:endParaRPr lang="en-US" altLang="ja-JP" sz="2800" dirty="0" smtClean="0"/>
          </a:p>
          <a:p>
            <a:pPr>
              <a:lnSpc>
                <a:spcPct val="120000"/>
              </a:lnSpc>
            </a:pPr>
            <a:r>
              <a:rPr lang="en-US" altLang="ja-JP" sz="2800" dirty="0" smtClean="0"/>
              <a:t>The </a:t>
            </a:r>
            <a:r>
              <a:rPr lang="en-US" altLang="ja-JP" sz="2800" dirty="0"/>
              <a:t>aim of this project is to use the experience and lessons learned from this major disaster to develop a program of tsunami evacuation drills and create “</a:t>
            </a:r>
            <a:r>
              <a:rPr lang="en-US" altLang="ja-JP" sz="2800" dirty="0">
                <a:solidFill>
                  <a:srgbClr val="008000"/>
                </a:solidFill>
              </a:rPr>
              <a:t>a culture of evacuation</a:t>
            </a:r>
            <a:r>
              <a:rPr lang="en-US" altLang="ja-JP" sz="2800" dirty="0"/>
              <a:t>” that </a:t>
            </a:r>
            <a:r>
              <a:rPr lang="en-US" altLang="ja-JP" sz="2800" dirty="0" err="1"/>
              <a:t>habitualizes</a:t>
            </a:r>
            <a:r>
              <a:rPr lang="en-US" altLang="ja-JP" sz="2800" dirty="0"/>
              <a:t> the practice of evacuation.</a:t>
            </a:r>
            <a:endParaRPr lang="ja-JP" altLang="ja-JP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179512" y="620688"/>
            <a:ext cx="309634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What  is  KAKEAGARE!</a:t>
            </a:r>
            <a:endParaRPr lang="ja-JP" altLang="en-US" dirty="0">
              <a:ea typeface="みんなの文字ゴStd M" pitchFamily="34" charset="-128"/>
            </a:endParaRPr>
          </a:p>
        </p:txBody>
      </p:sp>
      <p:sp>
        <p:nvSpPr>
          <p:cNvPr id="13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6" name="ホームベース 5"/>
          <p:cNvSpPr/>
          <p:nvPr/>
        </p:nvSpPr>
        <p:spPr>
          <a:xfrm>
            <a:off x="285720" y="6429396"/>
            <a:ext cx="8572560" cy="357190"/>
          </a:xfrm>
          <a:prstGeom prst="homePlat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PR movie on YouTube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 ; 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  <a:latin typeface="みんなの文字ゴStd M" pitchFamily="34" charset="-128"/>
                <a:ea typeface="みんなの文字ゴStd M" pitchFamily="34" charset="-128"/>
              </a:rPr>
              <a:t>https://www.youtube.com/watch?v=WBQCXxBgx1c</a:t>
            </a:r>
          </a:p>
        </p:txBody>
      </p:sp>
    </p:spTree>
    <p:extLst>
      <p:ext uri="{BB962C8B-B14F-4D97-AF65-F5344CB8AC3E}">
        <p14:creationId xmlns:p14="http://schemas.microsoft.com/office/powerpoint/2010/main" xmlns="" val="24804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179512" y="1641574"/>
            <a:ext cx="86780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2400" dirty="0" smtClean="0">
                <a:sym typeface="Wingdings 2"/>
              </a:rPr>
              <a:t>1.  </a:t>
            </a:r>
            <a:r>
              <a:rPr lang="en-US" altLang="ja-JP" sz="2400" dirty="0" smtClean="0"/>
              <a:t>Resolution </a:t>
            </a:r>
            <a:r>
              <a:rPr lang="en-US" altLang="ja-JP" sz="2400" dirty="0"/>
              <a:t>of the issues faced by areas regarding tsunami </a:t>
            </a:r>
            <a:r>
              <a:rPr lang="en-US" altLang="ja-JP" sz="2400" dirty="0" smtClean="0"/>
              <a:t>     evacuation </a:t>
            </a:r>
            <a:r>
              <a:rPr lang="en-US" altLang="ja-JP" sz="2400" dirty="0"/>
              <a:t>(</a:t>
            </a:r>
            <a:r>
              <a:rPr lang="en-US" altLang="ja-JP" sz="2400" dirty="0">
                <a:solidFill>
                  <a:srgbClr val="008000"/>
                </a:solidFill>
              </a:rPr>
              <a:t>creating evacuation rules unique to each area</a:t>
            </a:r>
            <a:r>
              <a:rPr lang="en-US" altLang="ja-JP" sz="2400" dirty="0" smtClean="0"/>
              <a:t>)</a:t>
            </a:r>
          </a:p>
          <a:p>
            <a:endParaRPr lang="ja-JP" altLang="ja-JP" sz="2400" dirty="0"/>
          </a:p>
          <a:p>
            <a:r>
              <a:rPr lang="en-US" altLang="ja-JP" sz="2400" dirty="0" smtClean="0">
                <a:sym typeface="Wingdings 2"/>
              </a:rPr>
              <a:t>2.  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Development of </a:t>
            </a:r>
            <a:r>
              <a:rPr lang="en-US" altLang="ja-JP" sz="2400" dirty="0">
                <a:solidFill>
                  <a:srgbClr val="008000"/>
                </a:solidFill>
              </a:rPr>
              <a:t>an ongoing tsunami evacuation drill program </a:t>
            </a:r>
            <a:r>
              <a:rPr lang="en-US" altLang="ja-JP" sz="2400" dirty="0" smtClean="0"/>
              <a:t>to be </a:t>
            </a:r>
            <a:r>
              <a:rPr lang="en-US" altLang="ja-JP" sz="2400" dirty="0"/>
              <a:t>carried out on a regular </a:t>
            </a:r>
            <a:r>
              <a:rPr lang="en-US" altLang="ja-JP" sz="2400" dirty="0" smtClean="0"/>
              <a:t>basis</a:t>
            </a:r>
          </a:p>
          <a:p>
            <a:endParaRPr lang="ja-JP" altLang="ja-JP" sz="2400" dirty="0"/>
          </a:p>
          <a:p>
            <a:r>
              <a:rPr lang="en-US" altLang="ja-JP" sz="2400" dirty="0" smtClean="0">
                <a:sym typeface="Wingdings 2"/>
              </a:rPr>
              <a:t>3.  </a:t>
            </a:r>
            <a:r>
              <a:rPr lang="en-US" altLang="ja-JP" sz="2400" dirty="0" smtClean="0"/>
              <a:t> </a:t>
            </a:r>
            <a:r>
              <a:rPr lang="en-US" altLang="ja-JP" sz="2400" dirty="0">
                <a:solidFill>
                  <a:srgbClr val="008000"/>
                </a:solidFill>
              </a:rPr>
              <a:t>Promotion and spread of the practice </a:t>
            </a:r>
            <a:r>
              <a:rPr lang="en-US" altLang="ja-JP" sz="2400" dirty="0"/>
              <a:t>of tsunami evacuation drill programs for locations around Japan and around the world where major tsunamis are projected</a:t>
            </a:r>
            <a:endParaRPr lang="ja-JP" altLang="ja-JP" sz="2400" dirty="0"/>
          </a:p>
          <a:p>
            <a:r>
              <a:rPr lang="en-US" altLang="ja-JP" sz="2400" dirty="0"/>
              <a:t> </a:t>
            </a:r>
            <a:endParaRPr lang="ja-JP" altLang="ja-JP" sz="2400" dirty="0"/>
          </a:p>
          <a:p>
            <a:r>
              <a:rPr lang="en-US" altLang="ja-JP" sz="2400" dirty="0" smtClean="0"/>
              <a:t>We want to </a:t>
            </a:r>
            <a:r>
              <a:rPr lang="en-US" altLang="ja-JP" sz="2400" dirty="0"/>
              <a:t>establish “</a:t>
            </a:r>
            <a:r>
              <a:rPr lang="en-US" altLang="ja-JP" sz="2400" dirty="0">
                <a:solidFill>
                  <a:srgbClr val="008000"/>
                </a:solidFill>
              </a:rPr>
              <a:t>Tohoku-originated tsunami disaster prevention actions</a:t>
            </a:r>
            <a:r>
              <a:rPr lang="en-US" altLang="ja-JP" sz="2400" dirty="0">
                <a:solidFill>
                  <a:srgbClr val="000000"/>
                </a:solidFill>
              </a:rPr>
              <a:t>” </a:t>
            </a:r>
            <a:r>
              <a:rPr lang="en-US" altLang="ja-JP" sz="2400" dirty="0"/>
              <a:t>through the realization of these aims.</a:t>
            </a:r>
            <a:endParaRPr lang="ja-JP" altLang="ja-JP" sz="2400" dirty="0"/>
          </a:p>
        </p:txBody>
      </p:sp>
      <p:sp>
        <p:nvSpPr>
          <p:cNvPr id="13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9512" y="620688"/>
            <a:ext cx="309634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What  KAKEAGARE! </a:t>
            </a:r>
            <a:r>
              <a:rPr lang="en-US" altLang="ja-JP" dirty="0">
                <a:ea typeface="みんなの文字ゴStd M" pitchFamily="34" charset="-128"/>
              </a:rPr>
              <a:t> </a:t>
            </a:r>
            <a:r>
              <a:rPr lang="en-US" altLang="ja-JP" dirty="0" smtClean="0">
                <a:ea typeface="みんなの文字ゴStd M" pitchFamily="34" charset="-128"/>
              </a:rPr>
              <a:t>does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3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26369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3200" dirty="0"/>
              <a:t>“Variable Drill Programs” for Tsunami Evacuation</a:t>
            </a:r>
            <a:endParaRPr lang="ja-JP" altLang="ja-JP" sz="3200" dirty="0"/>
          </a:p>
          <a:p>
            <a:pPr algn="ctr"/>
            <a:r>
              <a:rPr lang="en-US" altLang="ja-JP" sz="2400" dirty="0"/>
              <a:t>(The Development of Drill Programs Suited to </a:t>
            </a:r>
            <a:r>
              <a:rPr lang="en-US" altLang="ja-JP" sz="2400" dirty="0" smtClean="0"/>
              <a:t>Local </a:t>
            </a:r>
            <a:r>
              <a:rPr lang="en-US" altLang="ja-JP" sz="2400" dirty="0"/>
              <a:t>Characteristics)</a:t>
            </a:r>
            <a:endParaRPr lang="ja-JP" altLang="ja-JP" sz="2400" dirty="0"/>
          </a:p>
        </p:txBody>
      </p:sp>
      <p:pic>
        <p:nvPicPr>
          <p:cNvPr id="14" name="Picture 15" descr="E:\カケアガレ写真集\DSC_05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679010"/>
            <a:ext cx="2242054" cy="161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C:\Documents and Settings\gp4049\デスクトップ\新しいフォルダ\DSC00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8633" y="5393014"/>
            <a:ext cx="1803340" cy="146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C:\Documents and Settings\gp4049\デスクトップ\新しいフォルダ\DSC006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2240" y="5020361"/>
            <a:ext cx="1814366" cy="1473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C:\Documents and Settings\gp4049\デスクトップ\新しいフォルダ\DSC006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5596" y="5388350"/>
            <a:ext cx="1809084" cy="146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304" t="431" b="1"/>
          <a:stretch/>
        </p:blipFill>
        <p:spPr>
          <a:xfrm>
            <a:off x="6898735" y="4639650"/>
            <a:ext cx="2245265" cy="155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79512" y="620688"/>
            <a:ext cx="309634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What  KAKEAGARE!  offers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06B52-4191-4477-8C66-60D06B88A14D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22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 dirty="0"/>
              <a:t>Variable drill programs are being proposed that </a:t>
            </a:r>
            <a:r>
              <a:rPr lang="en-US" altLang="ja-JP" sz="2400" dirty="0" smtClean="0"/>
              <a:t>local </a:t>
            </a:r>
            <a:r>
              <a:rPr lang="en-US" altLang="ja-JP" sz="2400" dirty="0"/>
              <a:t>residents can freely select and combine to meet the evacuation issues they face due to the characteristics of their area, such as </a:t>
            </a:r>
            <a:r>
              <a:rPr lang="en-US" altLang="ja-JP" sz="2400" dirty="0">
                <a:solidFill>
                  <a:srgbClr val="008000"/>
                </a:solidFill>
              </a:rPr>
              <a:t>terrain</a:t>
            </a:r>
            <a:r>
              <a:rPr lang="en-US" altLang="ja-JP" sz="2400" dirty="0"/>
              <a:t>, </a:t>
            </a:r>
            <a:r>
              <a:rPr lang="en-US" altLang="ja-JP" sz="2400" dirty="0">
                <a:solidFill>
                  <a:srgbClr val="008000"/>
                </a:solidFill>
              </a:rPr>
              <a:t>population</a:t>
            </a:r>
            <a:r>
              <a:rPr lang="en-US" altLang="ja-JP" sz="2400" dirty="0"/>
              <a:t>, and </a:t>
            </a:r>
            <a:r>
              <a:rPr lang="en-US" altLang="ja-JP" sz="2400" dirty="0">
                <a:solidFill>
                  <a:srgbClr val="008000"/>
                </a:solidFill>
              </a:rPr>
              <a:t>location of residential districts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lang="en-US" altLang="ja-JP" sz="2400" dirty="0"/>
              <a:t>We aim to foster </a:t>
            </a:r>
            <a:r>
              <a:rPr lang="en-US" altLang="ja-JP" sz="2400" dirty="0">
                <a:solidFill>
                  <a:srgbClr val="008000"/>
                </a:solidFill>
              </a:rPr>
              <a:t>culture of </a:t>
            </a:r>
            <a:r>
              <a:rPr lang="en-US" altLang="ja-JP" sz="2400" dirty="0" smtClean="0">
                <a:solidFill>
                  <a:srgbClr val="008000"/>
                </a:solidFill>
              </a:rPr>
              <a:t>evacuation</a:t>
            </a:r>
            <a:r>
              <a:rPr lang="en-US" altLang="ja-JP" sz="2400" dirty="0" smtClean="0"/>
              <a:t>.</a:t>
            </a:r>
            <a:endParaRPr lang="ja-JP" altLang="ja-JP" sz="2400" dirty="0"/>
          </a:p>
        </p:txBody>
      </p:sp>
      <p:pic>
        <p:nvPicPr>
          <p:cNvPr id="14" name="Picture 15" descr="E:\カケアガレ写真集\DSC_05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679010"/>
            <a:ext cx="2242054" cy="1613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C:\Documents and Settings\gp4049\デスクトップ\新しいフォルダ\DSC00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58633" y="5393014"/>
            <a:ext cx="1803340" cy="1464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C:\Documents and Settings\gp4049\デスクトップ\新しいフォルダ\DSC006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2240" y="5020361"/>
            <a:ext cx="1814366" cy="1473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C:\Documents and Settings\gp4049\デスクトップ\新しいフォルダ\DSC0065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45596" y="5388350"/>
            <a:ext cx="1809084" cy="1469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304" t="431" b="1"/>
          <a:stretch/>
        </p:blipFill>
        <p:spPr>
          <a:xfrm>
            <a:off x="6898735" y="4639650"/>
            <a:ext cx="2245265" cy="155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79512" y="620688"/>
            <a:ext cx="309634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What  KAKEAGARE!  offers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06B52-4191-4477-8C66-60D06B88A14D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789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4526170" y="1263046"/>
            <a:ext cx="1443010" cy="4879444"/>
          </a:xfrm>
          <a:prstGeom prst="rect">
            <a:avLst/>
          </a:prstGeom>
          <a:solidFill>
            <a:srgbClr val="C3D69B">
              <a:alpha val="49000"/>
            </a:srgbClr>
          </a:solidFill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727739" y="1542653"/>
            <a:ext cx="1045749" cy="1332796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1100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612576" y="908720"/>
            <a:ext cx="2915816" cy="346438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ja-JP" altLang="en-US" sz="1100" dirty="0" smtClean="0">
                <a:solidFill>
                  <a:srgbClr val="000000"/>
                </a:solidFill>
                <a:ea typeface="みんなの文字ゴStd M" pitchFamily="34" charset="-128"/>
              </a:rPr>
              <a:t>＜</a:t>
            </a:r>
            <a:r>
              <a:rPr lang="en-US" altLang="ja-JP" sz="1100" dirty="0">
                <a:solidFill>
                  <a:srgbClr val="000000"/>
                </a:solidFill>
              </a:rPr>
              <a:t>Tsunami evacuation </a:t>
            </a:r>
            <a:r>
              <a:rPr lang="en-US" altLang="ja-JP" sz="1100" dirty="0" smtClean="0">
                <a:solidFill>
                  <a:srgbClr val="000000"/>
                </a:solidFill>
              </a:rPr>
              <a:t>drills</a:t>
            </a:r>
            <a:r>
              <a:rPr lang="ja-JP" altLang="en-US" sz="1100" dirty="0" smtClean="0">
                <a:solidFill>
                  <a:srgbClr val="000000"/>
                </a:solidFill>
                <a:ea typeface="みんなの文字ゴStd M" pitchFamily="34" charset="-128"/>
              </a:rPr>
              <a:t>＞</a:t>
            </a:r>
            <a:endParaRPr lang="ja-JP" altLang="en-US" sz="1100" dirty="0">
              <a:solidFill>
                <a:srgbClr val="000000"/>
              </a:solidFill>
              <a:ea typeface="みんなの文字ゴStd M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6989" y="2550889"/>
            <a:ext cx="1455126" cy="268288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ja-JP" altLang="en-US" sz="1100" dirty="0" smtClean="0">
                <a:solidFill>
                  <a:srgbClr val="000000"/>
                </a:solidFill>
                <a:ea typeface="みんなの文字ゴStd M" pitchFamily="34" charset="-128"/>
              </a:rPr>
              <a:t>＜</a:t>
            </a:r>
            <a:r>
              <a:rPr lang="en-US" altLang="ja-JP" sz="1100" dirty="0" smtClean="0">
                <a:solidFill>
                  <a:srgbClr val="000000"/>
                </a:solidFill>
              </a:rPr>
              <a:t>Workshops</a:t>
            </a:r>
            <a:r>
              <a:rPr lang="ja-JP" altLang="en-US" sz="1100" dirty="0" smtClean="0">
                <a:solidFill>
                  <a:srgbClr val="000000"/>
                </a:solidFill>
                <a:ea typeface="みんなの文字ゴStd M" pitchFamily="34" charset="-128"/>
              </a:rPr>
              <a:t>＞</a:t>
            </a:r>
            <a:endParaRPr lang="ja-JP" altLang="en-US" sz="1100" dirty="0">
              <a:solidFill>
                <a:srgbClr val="000000"/>
              </a:solidFill>
              <a:ea typeface="みんなの文字ゴStd M" pitchFamily="34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324544" y="4293096"/>
            <a:ext cx="2850408" cy="193740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ja-JP" altLang="en-US" sz="1100" dirty="0" smtClean="0">
                <a:solidFill>
                  <a:srgbClr val="000000"/>
                </a:solidFill>
                <a:latin typeface="みんなの文字ゴStd M" pitchFamily="34" charset="-128"/>
                <a:ea typeface="みんなの文字ゴStd M" pitchFamily="34" charset="-128"/>
              </a:rPr>
              <a:t>＜</a:t>
            </a:r>
            <a:r>
              <a:rPr lang="en-US" altLang="ja-JP" sz="1100" dirty="0">
                <a:solidFill>
                  <a:srgbClr val="000000"/>
                </a:solidFill>
              </a:rPr>
              <a:t>Collection and observation of </a:t>
            </a:r>
            <a:r>
              <a:rPr lang="en-US" altLang="ja-JP" sz="1100" dirty="0" smtClean="0">
                <a:solidFill>
                  <a:srgbClr val="000000"/>
                </a:solidFill>
              </a:rPr>
              <a:t>cases</a:t>
            </a:r>
            <a:r>
              <a:rPr lang="ja-JP" altLang="en-US" sz="1100" dirty="0" smtClean="0">
                <a:solidFill>
                  <a:srgbClr val="000000"/>
                </a:solidFill>
                <a:latin typeface="みんなの文字ゴStd M" pitchFamily="34" charset="-128"/>
                <a:ea typeface="みんなの文字ゴStd M" pitchFamily="34" charset="-128"/>
              </a:rPr>
              <a:t>＞</a:t>
            </a:r>
            <a:endParaRPr lang="ja-JP" altLang="en-US" sz="1100" dirty="0">
              <a:solidFill>
                <a:srgbClr val="000000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1723823" y="3314478"/>
            <a:ext cx="485043" cy="338137"/>
          </a:xfrm>
          <a:prstGeom prst="rightArrow">
            <a:avLst>
              <a:gd name="adj1" fmla="val 57693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8104" y="620688"/>
            <a:ext cx="2438400" cy="515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rgbClr val="FF0000"/>
              </a:solidFill>
              <a:ea typeface="みんなの文字ゴStd M" pitchFamily="34" charset="-128"/>
            </a:endParaRPr>
          </a:p>
        </p:txBody>
      </p:sp>
      <p:sp>
        <p:nvSpPr>
          <p:cNvPr id="29" name="二等辺三角形 28"/>
          <p:cNvSpPr/>
          <p:nvPr/>
        </p:nvSpPr>
        <p:spPr>
          <a:xfrm rot="5400000">
            <a:off x="5978500" y="3326580"/>
            <a:ext cx="549275" cy="293077"/>
          </a:xfrm>
          <a:prstGeom prst="triangle">
            <a:avLst/>
          </a:prstGeom>
          <a:solidFill>
            <a:srgbClr val="008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588224" y="2492896"/>
            <a:ext cx="2381215" cy="2160240"/>
          </a:xfrm>
          <a:prstGeom prst="rect">
            <a:avLst/>
          </a:prstGeom>
          <a:solidFill>
            <a:srgbClr val="008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5782" tIns="47891" rIns="95782" bIns="47891" anchor="ctr" anchorCtr="0"/>
          <a:lstStyle/>
          <a:p>
            <a:pPr algn="ctr">
              <a:defRPr/>
            </a:pPr>
            <a:r>
              <a:rPr lang="en-US" altLang="ja-JP" sz="1600" dirty="0"/>
              <a:t>Expansion of program to other parts of Japan and the world (application of results to other areas)</a:t>
            </a:r>
            <a:endParaRPr lang="ja-JP" altLang="ja-JP" sz="1600" dirty="0"/>
          </a:p>
          <a:p>
            <a:pPr algn="ctr">
              <a:defRPr/>
            </a:pPr>
            <a:endParaRPr lang="ja-JP" altLang="en-US" sz="1600" dirty="0">
              <a:solidFill>
                <a:schemeClr val="bg1"/>
              </a:solidFill>
              <a:ea typeface="HG丸ｺﾞｼｯｸM-PRO" pitchFamily="50" charset="-128"/>
            </a:endParaRPr>
          </a:p>
        </p:txBody>
      </p:sp>
      <p:pic>
        <p:nvPicPr>
          <p:cNvPr id="20493" name="Picture 11" descr="C:\Documents and Settings\gp4049\デスクトップ\新しいフォルダ\DSC00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452196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sx="98000" sy="98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20494" name="Picture 10" descr="C:\Documents and Settings\gp4049\デスクトップ\新しいフォルダ\DSC006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5" y="2865214"/>
            <a:ext cx="1455126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sx="98000" sy="98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20495" name="図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435" y="4551139"/>
            <a:ext cx="1452196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sx="98000" sy="98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16401" name="図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9912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正方形/長方形 12"/>
          <p:cNvSpPr/>
          <p:nvPr/>
        </p:nvSpPr>
        <p:spPr>
          <a:xfrm>
            <a:off x="2362183" y="2428652"/>
            <a:ext cx="1656184" cy="741362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r>
              <a:rPr lang="en-US" altLang="ja-JP" sz="1200" dirty="0">
                <a:solidFill>
                  <a:srgbClr val="000000"/>
                </a:solidFill>
              </a:rPr>
              <a:t>Drill program based on local conditions (assessment criteria, points, etc.)</a:t>
            </a:r>
            <a:endParaRPr lang="ja-JP" altLang="ja-JP" sz="1200" dirty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315838" y="2361977"/>
            <a:ext cx="1689589" cy="20780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6" name="屈折矢印 5"/>
          <p:cNvSpPr/>
          <p:nvPr/>
        </p:nvSpPr>
        <p:spPr>
          <a:xfrm>
            <a:off x="1715031" y="4522565"/>
            <a:ext cx="1585546" cy="561975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37" name="屈折矢印 36"/>
          <p:cNvSpPr/>
          <p:nvPr/>
        </p:nvSpPr>
        <p:spPr>
          <a:xfrm flipV="1">
            <a:off x="1717961" y="1685702"/>
            <a:ext cx="1600200" cy="565150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sp>
        <p:nvSpPr>
          <p:cNvPr id="38" name="二等辺三角形 37"/>
          <p:cNvSpPr/>
          <p:nvPr/>
        </p:nvSpPr>
        <p:spPr>
          <a:xfrm rot="5400000">
            <a:off x="3997490" y="3340977"/>
            <a:ext cx="549275" cy="293077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900" dirty="0">
              <a:solidFill>
                <a:schemeClr val="bg1">
                  <a:lumMod val="65000"/>
                </a:schemeClr>
              </a:solidFill>
              <a:ea typeface="平成角ゴシックW5" pitchFamily="49" charset="-128"/>
            </a:endParaRPr>
          </a:p>
        </p:txBody>
      </p:sp>
      <p:pic>
        <p:nvPicPr>
          <p:cNvPr id="16407" name="図 4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37870" y="3269577"/>
            <a:ext cx="776441" cy="10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4427984" y="1628800"/>
            <a:ext cx="1714512" cy="244475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en-US" altLang="ja-JP" sz="1200" dirty="0" smtClean="0">
                <a:solidFill>
                  <a:srgbClr val="000000"/>
                </a:solidFill>
                <a:ea typeface="みんなの文字ゴStd M" pitchFamily="34" charset="-128"/>
              </a:rPr>
              <a:t>【</a:t>
            </a:r>
            <a:r>
              <a:rPr lang="en-US" altLang="ja-JP" sz="1200" dirty="0" smtClean="0">
                <a:solidFill>
                  <a:srgbClr val="000000"/>
                </a:solidFill>
              </a:rPr>
              <a:t>Leaflets</a:t>
            </a:r>
            <a:r>
              <a:rPr lang="en-US" altLang="ja-JP" sz="1200" dirty="0" smtClean="0">
                <a:solidFill>
                  <a:srgbClr val="000000"/>
                </a:solidFill>
                <a:ea typeface="みんなの文字ゴStd M" pitchFamily="34" charset="-128"/>
              </a:rPr>
              <a:t>】</a:t>
            </a:r>
            <a:endParaRPr lang="ja-JP" altLang="en-US" sz="1200" dirty="0">
              <a:solidFill>
                <a:srgbClr val="000000"/>
              </a:solidFill>
              <a:ea typeface="みんなの文字ゴStd M" pitchFamily="34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716016" y="3063478"/>
            <a:ext cx="1045749" cy="1332796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1100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572000" y="3212976"/>
            <a:ext cx="1390650" cy="244475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en-US" altLang="ja-JP" sz="1200" dirty="0">
                <a:solidFill>
                  <a:schemeClr val="tx1"/>
                </a:solidFill>
                <a:ea typeface="みんなの文字ゴStd M" pitchFamily="34" charset="-128"/>
              </a:rPr>
              <a:t>【</a:t>
            </a:r>
            <a:r>
              <a:rPr lang="en-US" altLang="ja-JP" sz="1200" dirty="0" smtClean="0">
                <a:solidFill>
                  <a:schemeClr val="tx1"/>
                </a:solidFill>
                <a:ea typeface="みんなの文字ゴStd M" pitchFamily="34" charset="-128"/>
              </a:rPr>
              <a:t>DVDs】</a:t>
            </a:r>
            <a:endParaRPr lang="ja-JP" altLang="en-US" sz="1200" dirty="0">
              <a:solidFill>
                <a:schemeClr val="tx1"/>
              </a:solidFill>
              <a:ea typeface="みんなの文字ゴStd M" pitchFamily="34" charset="-128"/>
            </a:endParaRPr>
          </a:p>
        </p:txBody>
      </p:sp>
      <p:pic>
        <p:nvPicPr>
          <p:cNvPr id="16411" name="図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864096" cy="6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正方形/長方形 47"/>
          <p:cNvSpPr/>
          <p:nvPr/>
        </p:nvSpPr>
        <p:spPr>
          <a:xfrm>
            <a:off x="4716016" y="4581128"/>
            <a:ext cx="1045749" cy="1332796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endParaRPr lang="ja-JP" altLang="en-US" sz="1100" dirty="0">
              <a:solidFill>
                <a:schemeClr val="tx1"/>
              </a:solidFill>
              <a:latin typeface="みんなの文字ゴStd M" pitchFamily="34" charset="-128"/>
              <a:ea typeface="みんなの文字ゴStd M" pitchFamily="34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572000" y="4725144"/>
            <a:ext cx="1390650" cy="246062"/>
          </a:xfrm>
          <a:prstGeom prst="rect">
            <a:avLst/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>
              <a:defRPr/>
            </a:pPr>
            <a:r>
              <a:rPr lang="en-US" altLang="ja-JP" sz="1200" dirty="0" smtClean="0">
                <a:solidFill>
                  <a:schemeClr val="tx1"/>
                </a:solidFill>
                <a:ea typeface="みんなの文字ゴStd M" pitchFamily="34" charset="-128"/>
              </a:rPr>
              <a:t>【Website】</a:t>
            </a:r>
            <a:endParaRPr lang="ja-JP" altLang="en-US" sz="1200" dirty="0">
              <a:solidFill>
                <a:schemeClr val="tx1"/>
              </a:solidFill>
              <a:ea typeface="みんなの文字ゴStd M" pitchFamily="34" charset="-128"/>
            </a:endParaRPr>
          </a:p>
        </p:txBody>
      </p:sp>
      <p:pic>
        <p:nvPicPr>
          <p:cNvPr id="16414" name="図 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5013176"/>
            <a:ext cx="670503" cy="8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スライド番号プレースホルダ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82E2A-1C96-4B9E-AAB4-5BC39AD7ACDF}" type="slidenum">
              <a:rPr kumimoji="1" lang="ja-JP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79512" y="260648"/>
            <a:ext cx="7056784" cy="4320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>
                <a:ea typeface="みんなの文字ゴStd M" pitchFamily="34" charset="-128"/>
              </a:rPr>
              <a:t>Process Leading to the Creation of a Tsunami Evacuation Drill Program</a:t>
            </a:r>
            <a:endParaRPr lang="ja-JP" altLang="en-US" dirty="0">
              <a:ea typeface="みんなの文字ゴStd M" pitchFamily="34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12360" y="0"/>
            <a:ext cx="1181484" cy="87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1645</Words>
  <Application>Microsoft Office PowerPoint</Application>
  <PresentationFormat>画面に合わせる (4:3)</PresentationFormat>
  <Paragraphs>216</Paragraphs>
  <Slides>26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スライド 0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電通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電通</dc:creator>
  <cp:lastModifiedBy>電通</cp:lastModifiedBy>
  <cp:revision>206</cp:revision>
  <dcterms:created xsi:type="dcterms:W3CDTF">2014-04-01T09:23:43Z</dcterms:created>
  <dcterms:modified xsi:type="dcterms:W3CDTF">2014-08-14T10:31:25Z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440572651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t.ara@dej.dentsu.co.jp</vt:lpwstr>
  </property>
  <property fmtid="{D5CDD505-2E9C-101B-9397-08002B2CF9AE}" pid="6" name="_AuthorEmailDisplayName">
    <vt:lpwstr>荒 卓也</vt:lpwstr>
  </property>
  <property fmtid="{D5CDD505-2E9C-101B-9397-08002B2CF9AE}" pid="7" name="_PreviousAdHocReviewCycleID">
    <vt:i4>-2127129373</vt:i4>
  </property>
</Properties>
</file>