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2" r:id="rId2"/>
    <p:sldId id="273" r:id="rId3"/>
    <p:sldId id="274" r:id="rId4"/>
    <p:sldId id="275" r:id="rId5"/>
    <p:sldId id="276" r:id="rId6"/>
    <p:sldId id="277" r:id="rId7"/>
    <p:sldId id="258" r:id="rId8"/>
    <p:sldId id="260" r:id="rId9"/>
    <p:sldId id="261" r:id="rId10"/>
    <p:sldId id="259" r:id="rId11"/>
    <p:sldId id="264" r:id="rId12"/>
    <p:sldId id="263" r:id="rId13"/>
    <p:sldId id="267" r:id="rId14"/>
    <p:sldId id="265" r:id="rId15"/>
    <p:sldId id="269" r:id="rId16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26" autoAdjust="0"/>
    <p:restoredTop sz="96610" autoAdjust="0"/>
  </p:normalViewPr>
  <p:slideViewPr>
    <p:cSldViewPr>
      <p:cViewPr varScale="1">
        <p:scale>
          <a:sx n="84" d="100"/>
          <a:sy n="84" d="100"/>
        </p:scale>
        <p:origin x="-135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40CE59-4435-4858-B560-B2633705971B}" type="datetimeFigureOut">
              <a:rPr kumimoji="1" lang="ja-JP" altLang="en-US" smtClean="0"/>
              <a:t>2014/7/17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76FCD0-73B1-4DA9-8AD5-20DA40224A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7233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 dirty="0" smtClean="0">
              <a:latin typeface="ＭＳ Ｐ明朝" charset="-128"/>
              <a:ea typeface="ＭＳ Ｐ明朝" charset="-128"/>
            </a:endParaRPr>
          </a:p>
        </p:txBody>
      </p:sp>
      <p:sp>
        <p:nvSpPr>
          <p:cNvPr id="48132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6463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06463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06463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06463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06463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06463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06463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06463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06463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DF07062F-5338-4ACD-9D8A-B7E67F083424}" type="slidenum">
              <a:rPr lang="en-US" altLang="ja-JP" smtClean="0"/>
              <a:pPr eaLnBrk="1" hangingPunct="1"/>
              <a:t>1</a:t>
            </a:fld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val="73287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6463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06463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06463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06463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06463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06463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06463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06463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06463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21FFFBEB-41EA-4119-A13C-6942004ADD65}" type="slidenum">
              <a:rPr lang="en-US" altLang="ja-JP" smtClean="0"/>
              <a:pPr eaLnBrk="1" hangingPunct="1"/>
              <a:t>3</a:t>
            </a:fld>
            <a:endParaRPr lang="en-US" altLang="ja-JP" smtClean="0"/>
          </a:p>
        </p:txBody>
      </p:sp>
      <p:sp>
        <p:nvSpPr>
          <p:cNvPr id="12291" name="Rectangle 7"/>
          <p:cNvSpPr txBox="1">
            <a:spLocks noGrp="1" noChangeArrowheads="1"/>
          </p:cNvSpPr>
          <p:nvPr/>
        </p:nvSpPr>
        <p:spPr bwMode="auto">
          <a:xfrm>
            <a:off x="3816351" y="9369425"/>
            <a:ext cx="29178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54" tIns="45529" rIns="91054" bIns="45529" anchor="b"/>
          <a:lstStyle>
            <a:lvl1pPr defTabSz="9112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112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112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112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112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122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122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122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122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</a:pPr>
            <a:fld id="{70C98A04-88E4-45E7-B941-47B3A6B2D28E}" type="slidenum">
              <a:rPr lang="en-US" altLang="ja-JP" sz="1200"/>
              <a:pPr algn="r" eaLnBrk="1" hangingPunct="1">
                <a:lnSpc>
                  <a:spcPct val="100000"/>
                </a:lnSpc>
                <a:spcBef>
                  <a:spcPct val="0"/>
                </a:spcBef>
              </a:pPr>
              <a:t>3</a:t>
            </a:fld>
            <a:endParaRPr lang="en-US" altLang="ja-JP" sz="1200"/>
          </a:p>
        </p:txBody>
      </p:sp>
      <p:sp>
        <p:nvSpPr>
          <p:cNvPr id="122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2950"/>
            <a:ext cx="4927600" cy="3695700"/>
          </a:xfrm>
          <a:ln/>
        </p:spPr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1514" y="4686300"/>
            <a:ext cx="5392737" cy="4437064"/>
          </a:xfrm>
          <a:noFill/>
        </p:spPr>
        <p:txBody>
          <a:bodyPr lIns="91054" tIns="45529" rIns="91054" bIns="45529"/>
          <a:lstStyle/>
          <a:p>
            <a:pPr eaLnBrk="1" hangingPunct="1"/>
            <a:endParaRPr lang="en-US" altLang="ja-JP" dirty="0" smtClean="0">
              <a:latin typeface="ＭＳ Ｐ明朝" charset="-128"/>
              <a:ea typeface="ＭＳ Ｐ明朝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1421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6463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06463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06463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06463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06463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06463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06463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06463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06463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B0D0C364-3097-48A1-AE75-C73289D505A4}" type="slidenum">
              <a:rPr lang="en-US" altLang="ja-JP" smtClean="0"/>
              <a:pPr eaLnBrk="1" hangingPunct="1"/>
              <a:t>4</a:t>
            </a:fld>
            <a:endParaRPr lang="en-US" altLang="ja-JP" smtClean="0"/>
          </a:p>
        </p:txBody>
      </p:sp>
      <p:sp>
        <p:nvSpPr>
          <p:cNvPr id="13315" name="Rectangle 7"/>
          <p:cNvSpPr txBox="1">
            <a:spLocks noGrp="1" noChangeArrowheads="1"/>
          </p:cNvSpPr>
          <p:nvPr/>
        </p:nvSpPr>
        <p:spPr bwMode="auto">
          <a:xfrm>
            <a:off x="3816351" y="9369425"/>
            <a:ext cx="29178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54" tIns="45529" rIns="91054" bIns="45529" anchor="b"/>
          <a:lstStyle>
            <a:lvl1pPr defTabSz="9112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112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112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112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112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122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122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122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122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</a:pPr>
            <a:fld id="{4BF1CF1C-5B55-4F88-89B1-2F4950CB914C}" type="slidenum">
              <a:rPr lang="en-US" altLang="ja-JP" sz="1200"/>
              <a:pPr algn="r" eaLnBrk="1" hangingPunct="1">
                <a:lnSpc>
                  <a:spcPct val="100000"/>
                </a:lnSpc>
                <a:spcBef>
                  <a:spcPct val="0"/>
                </a:spcBef>
              </a:pPr>
              <a:t>4</a:t>
            </a:fld>
            <a:endParaRPr lang="en-US" altLang="ja-JP" sz="1200"/>
          </a:p>
        </p:txBody>
      </p:sp>
      <p:sp>
        <p:nvSpPr>
          <p:cNvPr id="133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2950"/>
            <a:ext cx="4927600" cy="3695700"/>
          </a:xfrm>
          <a:ln/>
        </p:spPr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1514" y="4686300"/>
            <a:ext cx="5392737" cy="4437064"/>
          </a:xfrm>
          <a:noFill/>
        </p:spPr>
        <p:txBody>
          <a:bodyPr lIns="91054" tIns="45529" rIns="91054" bIns="45529"/>
          <a:lstStyle/>
          <a:p>
            <a:pPr eaLnBrk="1" hangingPunct="1"/>
            <a:endParaRPr lang="en-US" altLang="ja-JP" dirty="0" smtClean="0">
              <a:latin typeface="ＭＳ Ｐ明朝" charset="-128"/>
              <a:ea typeface="ＭＳ Ｐ明朝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15200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6463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06463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06463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06463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06463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06463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06463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06463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06463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A00ACA42-D305-4C57-94EE-64C21F8D1236}" type="slidenum">
              <a:rPr lang="en-US" altLang="ja-JP" smtClean="0"/>
              <a:pPr eaLnBrk="1" hangingPunct="1"/>
              <a:t>5</a:t>
            </a:fld>
            <a:endParaRPr lang="en-US" altLang="ja-JP" smtClean="0"/>
          </a:p>
        </p:txBody>
      </p:sp>
      <p:sp>
        <p:nvSpPr>
          <p:cNvPr id="14339" name="Rectangle 7"/>
          <p:cNvSpPr txBox="1">
            <a:spLocks noGrp="1" noChangeArrowheads="1"/>
          </p:cNvSpPr>
          <p:nvPr/>
        </p:nvSpPr>
        <p:spPr bwMode="auto">
          <a:xfrm>
            <a:off x="3816351" y="9369425"/>
            <a:ext cx="29178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54" tIns="45529" rIns="91054" bIns="45529" anchor="b"/>
          <a:lstStyle>
            <a:lvl1pPr defTabSz="9112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112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112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112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112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122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122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122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122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</a:pPr>
            <a:fld id="{67B20D11-03F2-4534-A251-CCEE5A76FA75}" type="slidenum">
              <a:rPr lang="en-US" altLang="ja-JP" sz="1200"/>
              <a:pPr algn="r" eaLnBrk="1" hangingPunct="1">
                <a:lnSpc>
                  <a:spcPct val="100000"/>
                </a:lnSpc>
                <a:spcBef>
                  <a:spcPct val="0"/>
                </a:spcBef>
              </a:pPr>
              <a:t>5</a:t>
            </a:fld>
            <a:endParaRPr lang="en-US" altLang="ja-JP" sz="1200"/>
          </a:p>
        </p:txBody>
      </p:sp>
      <p:sp>
        <p:nvSpPr>
          <p:cNvPr id="143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2950"/>
            <a:ext cx="4927600" cy="3695700"/>
          </a:xfrm>
          <a:ln/>
        </p:spPr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1514" y="4686300"/>
            <a:ext cx="5392737" cy="4437064"/>
          </a:xfrm>
          <a:noFill/>
        </p:spPr>
        <p:txBody>
          <a:bodyPr lIns="91054" tIns="45529" rIns="91054" bIns="45529"/>
          <a:lstStyle/>
          <a:p>
            <a:pPr eaLnBrk="1" hangingPunct="1"/>
            <a:endParaRPr lang="en-US" altLang="ja-JP" dirty="0" smtClean="0">
              <a:latin typeface="ＭＳ Ｐ明朝" charset="-128"/>
              <a:ea typeface="ＭＳ Ｐ明朝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834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06341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850" indent="-285712" defTabSz="906341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2846" indent="-228569" defTabSz="906341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599984" indent="-228569" defTabSz="906341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122" indent="-228569" defTabSz="906341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261" indent="-228569" defTabSz="906341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399" indent="-228569" defTabSz="906341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8538" indent="-228569" defTabSz="906341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5676" indent="-228569" defTabSz="906341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fld id="{81FA3792-E719-4F14-9923-CA6C757C898B}" type="slidenum">
              <a:rPr lang="en-US" altLang="ja-JP" sz="1200"/>
              <a:pPr eaLnBrk="1" hangingPunct="1">
                <a:defRPr/>
              </a:pPr>
              <a:t>7</a:t>
            </a:fld>
            <a:endParaRPr lang="en-US" altLang="ja-JP" sz="1200"/>
          </a:p>
        </p:txBody>
      </p:sp>
      <p:sp>
        <p:nvSpPr>
          <p:cNvPr id="11267" name="Rectangle 7"/>
          <p:cNvSpPr txBox="1">
            <a:spLocks noGrp="1" noChangeArrowheads="1"/>
          </p:cNvSpPr>
          <p:nvPr/>
        </p:nvSpPr>
        <p:spPr bwMode="auto">
          <a:xfrm>
            <a:off x="3816351" y="9369425"/>
            <a:ext cx="29178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41" tIns="45523" rIns="91041" bIns="45523" anchor="b"/>
          <a:lstStyle>
            <a:lvl1pPr defTabSz="9112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defTabSz="9112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defTabSz="9112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defTabSz="9112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defTabSz="9112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defTabSz="91122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defTabSz="91122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defTabSz="91122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defTabSz="91122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</a:pPr>
            <a:fld id="{D413DC12-9D64-45D8-A1CB-00E102A7130B}" type="slidenum">
              <a:rPr lang="en-US" altLang="ja-JP" sz="1200"/>
              <a:pPr algn="r" eaLnBrk="1" hangingPunct="1">
                <a:lnSpc>
                  <a:spcPct val="100000"/>
                </a:lnSpc>
                <a:spcBef>
                  <a:spcPct val="0"/>
                </a:spcBef>
              </a:pPr>
              <a:t>7</a:t>
            </a:fld>
            <a:endParaRPr lang="en-US" altLang="ja-JP" sz="1200"/>
          </a:p>
        </p:txBody>
      </p:sp>
      <p:sp>
        <p:nvSpPr>
          <p:cNvPr id="112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2950"/>
            <a:ext cx="4927600" cy="3695700"/>
          </a:xfrm>
          <a:ln/>
        </p:spPr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1514" y="4686300"/>
            <a:ext cx="5392737" cy="4437064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1041" tIns="45523" rIns="91041" bIns="45523"/>
          <a:lstStyle/>
          <a:p>
            <a:pPr eaLnBrk="1" hangingPunct="1">
              <a:defRPr/>
            </a:pPr>
            <a:endParaRPr lang="ja-JP" dirty="0">
              <a:latin typeface="HGSｺﾞｼｯｸM" pitchFamily="50" charset="-128"/>
              <a:ea typeface="HGSｺﾞｼｯｸM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2161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06463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06463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06463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06463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06463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06463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06463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06463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06463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ADA9EBFC-C8F4-4129-8911-1468C7A9F080}" type="slidenum">
              <a:rPr lang="en-US" altLang="ja-JP" smtClean="0"/>
              <a:pPr eaLnBrk="1" hangingPunct="1"/>
              <a:t>10</a:t>
            </a:fld>
            <a:endParaRPr lang="en-US" altLang="ja-JP" smtClean="0"/>
          </a:p>
        </p:txBody>
      </p:sp>
      <p:sp>
        <p:nvSpPr>
          <p:cNvPr id="60419" name="Rectangle 7"/>
          <p:cNvSpPr txBox="1">
            <a:spLocks noGrp="1" noChangeArrowheads="1"/>
          </p:cNvSpPr>
          <p:nvPr/>
        </p:nvSpPr>
        <p:spPr bwMode="auto">
          <a:xfrm>
            <a:off x="3816351" y="9369425"/>
            <a:ext cx="29178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54" tIns="45529" rIns="91054" bIns="45529" anchor="b"/>
          <a:lstStyle>
            <a:lvl1pPr defTabSz="9112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112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112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112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11225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1122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1122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1122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1122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</a:pPr>
            <a:fld id="{7A9FB132-AAFD-4C20-82EA-017959AFFA13}" type="slidenum">
              <a:rPr lang="en-US" altLang="ja-JP" sz="1200"/>
              <a:pPr algn="r" eaLnBrk="1" hangingPunct="1">
                <a:lnSpc>
                  <a:spcPct val="100000"/>
                </a:lnSpc>
                <a:spcBef>
                  <a:spcPct val="0"/>
                </a:spcBef>
              </a:pPr>
              <a:t>10</a:t>
            </a:fld>
            <a:endParaRPr lang="en-US" altLang="ja-JP" sz="1200"/>
          </a:p>
        </p:txBody>
      </p:sp>
      <p:sp>
        <p:nvSpPr>
          <p:cNvPr id="6042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9638" y="742950"/>
            <a:ext cx="4927600" cy="3695700"/>
          </a:xfrm>
          <a:ln/>
        </p:spPr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1514" y="4686300"/>
            <a:ext cx="5392737" cy="4437064"/>
          </a:xfrm>
          <a:noFill/>
        </p:spPr>
        <p:txBody>
          <a:bodyPr lIns="91054" tIns="45529" rIns="91054" bIns="45529"/>
          <a:lstStyle/>
          <a:p>
            <a:pPr eaLnBrk="1" hangingPunct="1"/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408881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EAABE1-12F9-4104-957E-3057FEF4A7E9}" type="slidenum">
              <a:rPr lang="en-US" altLang="ja-JP"/>
              <a:pPr/>
              <a:t>12</a:t>
            </a:fld>
            <a:endParaRPr lang="en-US" altLang="ja-JP"/>
          </a:p>
        </p:txBody>
      </p:sp>
      <p:sp>
        <p:nvSpPr>
          <p:cNvPr id="227330" name="Rectangle 7"/>
          <p:cNvSpPr txBox="1">
            <a:spLocks noGrp="1" noChangeArrowheads="1"/>
          </p:cNvSpPr>
          <p:nvPr/>
        </p:nvSpPr>
        <p:spPr bwMode="auto">
          <a:xfrm>
            <a:off x="3813320" y="9369925"/>
            <a:ext cx="2920873" cy="49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69" tIns="45390" rIns="90769" bIns="45390" anchor="b"/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6125" indent="-284163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6175" indent="-2349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597025" indent="-225425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4225" indent="-223838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1425" indent="-22383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68625" indent="-22383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5825" indent="-22383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3025" indent="-223838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/>
            <a:fld id="{6C398131-8514-478F-929D-3848D1461E1C}" type="slidenum">
              <a:rPr lang="en-US" altLang="ja-JP" sz="1200"/>
              <a:pPr algn="r"/>
              <a:t>12</a:t>
            </a:fld>
            <a:endParaRPr lang="en-US" altLang="ja-JP" sz="1200"/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3925" y="742950"/>
            <a:ext cx="4926013" cy="3695700"/>
          </a:xfrm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5621" y="4686537"/>
            <a:ext cx="5384525" cy="4437556"/>
          </a:xfrm>
          <a:noFill/>
        </p:spPr>
        <p:txBody>
          <a:bodyPr lIns="90769" tIns="45390" rIns="90769" bIns="45390"/>
          <a:lstStyle/>
          <a:p>
            <a:endParaRPr lang="ja-JP" altLang="ja-JP" dirty="0">
              <a:ea typeface="HGPｺﾞｼｯｸM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94632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85C83-9DB0-4A20-94AB-3D1949616D8B}" type="datetimeFigureOut">
              <a:rPr kumimoji="1" lang="ja-JP" altLang="en-US" smtClean="0"/>
              <a:t>2014/7/17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70854-E55B-4B96-A8DA-932F9ACB9F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3946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85C83-9DB0-4A20-94AB-3D1949616D8B}" type="datetimeFigureOut">
              <a:rPr kumimoji="1" lang="ja-JP" altLang="en-US" smtClean="0"/>
              <a:t>2014/7/17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70854-E55B-4B96-A8DA-932F9ACB9F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4103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85C83-9DB0-4A20-94AB-3D1949616D8B}" type="datetimeFigureOut">
              <a:rPr kumimoji="1" lang="ja-JP" altLang="en-US" smtClean="0"/>
              <a:t>2014/7/17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70854-E55B-4B96-A8DA-932F9ACB9F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1103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85C83-9DB0-4A20-94AB-3D1949616D8B}" type="datetimeFigureOut">
              <a:rPr kumimoji="1" lang="ja-JP" altLang="en-US" smtClean="0"/>
              <a:t>2014/7/17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70854-E55B-4B96-A8DA-932F9ACB9F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6579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85C83-9DB0-4A20-94AB-3D1949616D8B}" type="datetimeFigureOut">
              <a:rPr kumimoji="1" lang="ja-JP" altLang="en-US" smtClean="0"/>
              <a:t>2014/7/17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70854-E55B-4B96-A8DA-932F9ACB9F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083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85C83-9DB0-4A20-94AB-3D1949616D8B}" type="datetimeFigureOut">
              <a:rPr kumimoji="1" lang="ja-JP" altLang="en-US" smtClean="0"/>
              <a:t>2014/7/17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70854-E55B-4B96-A8DA-932F9ACB9F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9925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85C83-9DB0-4A20-94AB-3D1949616D8B}" type="datetimeFigureOut">
              <a:rPr kumimoji="1" lang="ja-JP" altLang="en-US" smtClean="0"/>
              <a:t>2014/7/17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70854-E55B-4B96-A8DA-932F9ACB9F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5696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85C83-9DB0-4A20-94AB-3D1949616D8B}" type="datetimeFigureOut">
              <a:rPr kumimoji="1" lang="ja-JP" altLang="en-US" smtClean="0"/>
              <a:t>2014/7/17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70854-E55B-4B96-A8DA-932F9ACB9F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6756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85C83-9DB0-4A20-94AB-3D1949616D8B}" type="datetimeFigureOut">
              <a:rPr kumimoji="1" lang="ja-JP" altLang="en-US" smtClean="0"/>
              <a:t>2014/7/17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70854-E55B-4B96-A8DA-932F9ACB9F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7859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85C83-9DB0-4A20-94AB-3D1949616D8B}" type="datetimeFigureOut">
              <a:rPr kumimoji="1" lang="ja-JP" altLang="en-US" smtClean="0"/>
              <a:t>2014/7/17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70854-E55B-4B96-A8DA-932F9ACB9F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6629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85C83-9DB0-4A20-94AB-3D1949616D8B}" type="datetimeFigureOut">
              <a:rPr kumimoji="1" lang="ja-JP" altLang="en-US" smtClean="0"/>
              <a:t>2014/7/17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70854-E55B-4B96-A8DA-932F9ACB9F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580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85C83-9DB0-4A20-94AB-3D1949616D8B}" type="datetimeFigureOut">
              <a:rPr kumimoji="1" lang="ja-JP" altLang="en-US" smtClean="0"/>
              <a:t>2014/7/17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70854-E55B-4B96-A8DA-932F9ACB9F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3286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18" Type="http://schemas.openxmlformats.org/officeDocument/2006/relationships/image" Target="../media/image16.jpeg"/><Relationship Id="rId3" Type="http://schemas.openxmlformats.org/officeDocument/2006/relationships/image" Target="../media/image1.jpeg"/><Relationship Id="rId21" Type="http://schemas.openxmlformats.org/officeDocument/2006/relationships/image" Target="../media/image19.pn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png"/><Relationship Id="rId19" Type="http://schemas.openxmlformats.org/officeDocument/2006/relationships/image" Target="../media/image17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Relationship Id="rId22" Type="http://schemas.openxmlformats.org/officeDocument/2006/relationships/image" Target="../media/image2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wmf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wmf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wmf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二等辺三角形 5"/>
          <p:cNvSpPr/>
          <p:nvPr/>
        </p:nvSpPr>
        <p:spPr bwMode="auto">
          <a:xfrm>
            <a:off x="0" y="3633788"/>
            <a:ext cx="9144000" cy="3224212"/>
          </a:xfrm>
          <a:prstGeom prst="triangle">
            <a:avLst/>
          </a:prstGeom>
          <a:gradFill flip="none" rotWithShape="1">
            <a:gsLst>
              <a:gs pos="0">
                <a:srgbClr val="00CC5C"/>
              </a:gs>
              <a:gs pos="69000">
                <a:schemeClr val="bg1"/>
              </a:gs>
              <a:gs pos="100000">
                <a:srgbClr val="FFFFFF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noFill/>
            <a:round/>
            <a:headEnd/>
            <a:tailEnd/>
          </a:ln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endParaRPr lang="ja-JP" altLang="en-US" sz="2000" b="1">
              <a:solidFill>
                <a:srgbClr val="008000"/>
              </a:solidFill>
              <a:ea typeface="ＭＳ Ｐゴシック" pitchFamily="50" charset="-128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138" y="3894852"/>
            <a:ext cx="441267" cy="2941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45000" endPos="28000" dist="5000" dir="5400000" sy="-100000" algn="bl" rotWithShape="0"/>
          </a:effectLst>
        </p:spPr>
      </p:pic>
      <p:sp>
        <p:nvSpPr>
          <p:cNvPr id="15364" name="テキスト ボックス 5"/>
          <p:cNvSpPr txBox="1">
            <a:spLocks noChangeArrowheads="1"/>
          </p:cNvSpPr>
          <p:nvPr/>
        </p:nvSpPr>
        <p:spPr bwMode="auto">
          <a:xfrm>
            <a:off x="265113" y="1905000"/>
            <a:ext cx="5537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000" b="1" i="1" dirty="0" smtClean="0">
                <a:latin typeface="HGS明朝E" pitchFamily="18" charset="-128"/>
                <a:ea typeface="HGS明朝E" pitchFamily="18" charset="-128"/>
              </a:rPr>
              <a:t>The 3rd UN World Conference on Disaster Risk    </a:t>
            </a:r>
          </a:p>
          <a:p>
            <a:pPr eaLnBrk="1" hangingPunct="1"/>
            <a:r>
              <a:rPr lang="en-US" altLang="ja-JP" sz="2000" b="1" i="1" dirty="0">
                <a:latin typeface="HGS明朝E" pitchFamily="18" charset="-128"/>
                <a:ea typeface="HGS明朝E" pitchFamily="18" charset="-128"/>
              </a:rPr>
              <a:t> </a:t>
            </a:r>
            <a:r>
              <a:rPr lang="en-US" altLang="ja-JP" sz="2000" b="1" i="1" dirty="0" smtClean="0">
                <a:latin typeface="HGS明朝E" pitchFamily="18" charset="-128"/>
                <a:ea typeface="HGS明朝E" pitchFamily="18" charset="-128"/>
              </a:rPr>
              <a:t>                                                Reduction</a:t>
            </a:r>
            <a:endParaRPr lang="en-US" altLang="ja-JP" sz="2000" b="1" i="1" dirty="0">
              <a:latin typeface="HGS明朝E" pitchFamily="18" charset="-128"/>
              <a:ea typeface="HGS明朝E" pitchFamily="18" charset="-128"/>
            </a:endParaRPr>
          </a:p>
          <a:p>
            <a:pPr algn="r" eaLnBrk="1" hangingPunct="1"/>
            <a:r>
              <a:rPr lang="ja-JP" altLang="en-US" sz="2000" b="1" i="1" dirty="0" smtClean="0">
                <a:latin typeface="HGS明朝E" pitchFamily="18" charset="-128"/>
                <a:ea typeface="HGS明朝E" pitchFamily="18" charset="-128"/>
              </a:rPr>
              <a:t>～</a:t>
            </a:r>
            <a:r>
              <a:rPr lang="en-US" altLang="ja-JP" sz="2000" b="1" i="1" dirty="0" smtClean="0">
                <a:latin typeface="HGS明朝E" pitchFamily="18" charset="-128"/>
                <a:ea typeface="HGS明朝E" pitchFamily="18" charset="-128"/>
              </a:rPr>
              <a:t>Message from Sendai, Tohoku</a:t>
            </a:r>
            <a:endParaRPr lang="ja-JP" altLang="en-US" sz="2000" b="1" i="1" dirty="0">
              <a:latin typeface="HGS明朝E" pitchFamily="18" charset="-128"/>
              <a:ea typeface="HGS明朝E" pitchFamily="18" charset="-128"/>
            </a:endParaRPr>
          </a:p>
        </p:txBody>
      </p:sp>
      <p:grpSp>
        <p:nvGrpSpPr>
          <p:cNvPr id="15365" name="グループ化 2"/>
          <p:cNvGrpSpPr>
            <a:grpSpLocks/>
          </p:cNvGrpSpPr>
          <p:nvPr/>
        </p:nvGrpSpPr>
        <p:grpSpPr bwMode="auto">
          <a:xfrm>
            <a:off x="615950" y="76200"/>
            <a:ext cx="3117850" cy="549275"/>
            <a:chOff x="112713" y="76200"/>
            <a:chExt cx="3117850" cy="549275"/>
          </a:xfrm>
        </p:grpSpPr>
        <p:sp>
          <p:nvSpPr>
            <p:cNvPr id="15387" name="テキスト ボックス 7"/>
            <p:cNvSpPr txBox="1">
              <a:spLocks noChangeArrowheads="1"/>
            </p:cNvSpPr>
            <p:nvPr/>
          </p:nvSpPr>
          <p:spPr bwMode="auto">
            <a:xfrm>
              <a:off x="112713" y="76200"/>
              <a:ext cx="2438400" cy="28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ja-JP" altLang="en-US" sz="1600">
                  <a:solidFill>
                    <a:srgbClr val="004634"/>
                  </a:solidFill>
                  <a:latin typeface="HGS明朝E" pitchFamily="18" charset="-128"/>
                  <a:ea typeface="HGS明朝E" pitchFamily="18" charset="-128"/>
                </a:rPr>
                <a:t>ともに、前へ 仙台</a:t>
              </a: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112713" y="317500"/>
              <a:ext cx="3117850" cy="3079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defRPr/>
              </a:pPr>
              <a:r>
                <a:rPr lang="en-US" altLang="ja-JP" sz="1400" i="1" dirty="0">
                  <a:solidFill>
                    <a:schemeClr val="accent3">
                      <a:lumMod val="75000"/>
                    </a:schemeClr>
                  </a:solidFill>
                  <a:latin typeface="+mn-lt"/>
                  <a:ea typeface="HGS創英ﾌﾟﾚｾﾞﾝｽEB" pitchFamily="18" charset="-128"/>
                </a:rPr>
                <a:t>Moving Forward As One SENDAI</a:t>
              </a:r>
            </a:p>
          </p:txBody>
        </p:sp>
        <p:cxnSp>
          <p:nvCxnSpPr>
            <p:cNvPr id="11" name="直線コネクタ 10"/>
            <p:cNvCxnSpPr/>
            <p:nvPr/>
          </p:nvCxnSpPr>
          <p:spPr bwMode="auto">
            <a:xfrm>
              <a:off x="161926" y="328613"/>
              <a:ext cx="2776537" cy="0"/>
            </a:xfrm>
            <a:prstGeom prst="line">
              <a:avLst/>
            </a:prstGeom>
            <a:noFill/>
            <a:ln w="6350" cap="flat" cmpd="sng" algn="ctr">
              <a:solidFill>
                <a:schemeClr val="accent3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058" name="テキスト ボックス 15"/>
          <p:cNvSpPr txBox="1">
            <a:spLocks noChangeArrowheads="1"/>
          </p:cNvSpPr>
          <p:nvPr/>
        </p:nvSpPr>
        <p:spPr bwMode="auto">
          <a:xfrm>
            <a:off x="44602" y="3016391"/>
            <a:ext cx="525107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1400" dirty="0" smtClean="0">
                <a:latin typeface="HG丸ｺﾞｼｯｸM-PRO" pitchFamily="50" charset="-128"/>
                <a:ea typeface="HG丸ｺﾞｼｯｸM-PRO" pitchFamily="50" charset="-128"/>
              </a:rPr>
              <a:t>UN</a:t>
            </a:r>
            <a:r>
              <a:rPr lang="ja-JP" altLang="en-US" sz="1400" dirty="0">
                <a:latin typeface="HG丸ｺﾞｼｯｸM-PRO" pitchFamily="50" charset="-128"/>
                <a:ea typeface="HG丸ｺﾞｼｯｸM-PRO" pitchFamily="50" charset="-128"/>
              </a:rPr>
              <a:t> </a:t>
            </a:r>
            <a:r>
              <a:rPr lang="en-US" altLang="ja-JP" sz="1400" dirty="0" smtClean="0">
                <a:latin typeface="HG丸ｺﾞｼｯｸM-PRO" pitchFamily="50" charset="-128"/>
                <a:ea typeface="HG丸ｺﾞｼｯｸM-PRO" pitchFamily="50" charset="-128"/>
              </a:rPr>
              <a:t>World Conference on Disaster Risk Reduction</a:t>
            </a:r>
          </a:p>
          <a:p>
            <a:pPr eaLnBrk="1" hangingPunct="1">
              <a:defRPr/>
            </a:pPr>
            <a:r>
              <a:rPr lang="en-US" altLang="ja-JP" sz="1400" dirty="0" smtClean="0">
                <a:latin typeface="HG丸ｺﾞｼｯｸM-PRO" pitchFamily="50" charset="-128"/>
                <a:ea typeface="HG丸ｺﾞｼｯｸM-PRO" pitchFamily="50" charset="-128"/>
              </a:rPr>
              <a:t>Local Preparation Office of the 3rd UN World Conference on Disaster Risk Reduction, Sendai City</a:t>
            </a:r>
          </a:p>
          <a:p>
            <a:pPr eaLnBrk="1" hangingPunct="1">
              <a:defRPr/>
            </a:pPr>
            <a:r>
              <a:rPr lang="en-US" altLang="ja-JP" sz="1400" dirty="0">
                <a:latin typeface="HG丸ｺﾞｼｯｸM-PRO" pitchFamily="50" charset="-128"/>
                <a:ea typeface="HG丸ｺﾞｼｯｸM-PRO" pitchFamily="50" charset="-128"/>
              </a:rPr>
              <a:t> </a:t>
            </a:r>
            <a:r>
              <a:rPr lang="en-US" altLang="ja-JP" sz="1400" dirty="0" smtClean="0">
                <a:latin typeface="HG丸ｺﾞｼｯｸM-PRO" pitchFamily="50" charset="-128"/>
                <a:ea typeface="HG丸ｺﾞｼｯｸM-PRO" pitchFamily="50" charset="-128"/>
              </a:rPr>
              <a:t>Kazuyuki </a:t>
            </a:r>
            <a:r>
              <a:rPr lang="en-US" altLang="ja-JP" sz="1400" dirty="0" err="1" smtClean="0">
                <a:latin typeface="HG丸ｺﾞｼｯｸM-PRO" pitchFamily="50" charset="-128"/>
                <a:ea typeface="HG丸ｺﾞｼｯｸM-PRO" pitchFamily="50" charset="-128"/>
              </a:rPr>
              <a:t>Numata</a:t>
            </a:r>
            <a:r>
              <a:rPr lang="en-US" altLang="ja-JP" sz="1400" dirty="0" smtClean="0">
                <a:latin typeface="HG丸ｺﾞｼｯｸM-PRO" pitchFamily="50" charset="-128"/>
                <a:ea typeface="HG丸ｺﾞｼｯｸM-PRO" pitchFamily="50" charset="-128"/>
              </a:rPr>
              <a:t> (Section Chief of Preparation)</a:t>
            </a:r>
          </a:p>
          <a:p>
            <a:pPr eaLnBrk="1" hangingPunct="1">
              <a:defRPr/>
            </a:pPr>
            <a:endParaRPr lang="en-US" altLang="ja-JP" sz="1400" dirty="0">
              <a:latin typeface="HG丸ｺﾞｼｯｸM-PRO" pitchFamily="50" charset="-128"/>
              <a:ea typeface="HG丸ｺﾞｼｯｸM-PRO" pitchFamily="50" charset="-128"/>
            </a:endParaRPr>
          </a:p>
          <a:p>
            <a:pPr eaLnBrk="1" hangingPunct="1">
              <a:defRPr/>
            </a:pPr>
            <a:endParaRPr lang="en-US" altLang="ja-JP" sz="1400" dirty="0" smtClean="0">
              <a:latin typeface="HG丸ｺﾞｼｯｸM-PRO" pitchFamily="50" charset="-128"/>
              <a:ea typeface="HG丸ｺﾞｼｯｸM-PRO" pitchFamily="50" charset="-128"/>
            </a:endParaRPr>
          </a:p>
        </p:txBody>
      </p:sp>
      <p:pic>
        <p:nvPicPr>
          <p:cNvPr id="3084" name="Picture 11" descr="518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645" y="3726620"/>
            <a:ext cx="392246" cy="3085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45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図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659" y="4110149"/>
            <a:ext cx="607509" cy="4048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45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 descr="輪王寺  仁王門としだれ桜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500" y="4128071"/>
            <a:ext cx="548623" cy="4307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45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図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7" r="1923"/>
          <a:stretch>
            <a:fillRect/>
          </a:stretch>
        </p:blipFill>
        <p:spPr bwMode="auto">
          <a:xfrm>
            <a:off x="4141961" y="4509967"/>
            <a:ext cx="813018" cy="588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45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図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403" y="3976675"/>
            <a:ext cx="613554" cy="4247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45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図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" r="10889"/>
          <a:stretch>
            <a:fillRect/>
          </a:stretch>
        </p:blipFill>
        <p:spPr bwMode="auto">
          <a:xfrm>
            <a:off x="5077152" y="4418987"/>
            <a:ext cx="652644" cy="435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45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898" y="4660997"/>
            <a:ext cx="878269" cy="584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2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028" y="4444477"/>
            <a:ext cx="877726" cy="5851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2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28" name="図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0"/>
          <a:stretch>
            <a:fillRect/>
          </a:stretch>
        </p:blipFill>
        <p:spPr bwMode="auto">
          <a:xfrm>
            <a:off x="2088837" y="4858842"/>
            <a:ext cx="1098597" cy="8507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45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074" y="4967733"/>
            <a:ext cx="972907" cy="7296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2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18" name="図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033" y="5029628"/>
            <a:ext cx="934719" cy="7001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45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図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443" y="5083650"/>
            <a:ext cx="944467" cy="7416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45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図 1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747" y="5587686"/>
            <a:ext cx="1537021" cy="10242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45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図 1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3" r="9000"/>
          <a:stretch>
            <a:fillRect/>
          </a:stretch>
        </p:blipFill>
        <p:spPr bwMode="auto">
          <a:xfrm>
            <a:off x="6763132" y="5683004"/>
            <a:ext cx="1692383" cy="8100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45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0" descr="定禅寺通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44" y="5570377"/>
            <a:ext cx="1273302" cy="10289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45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図 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85" b="14687"/>
          <a:stretch>
            <a:fillRect/>
          </a:stretch>
        </p:blipFill>
        <p:spPr bwMode="auto">
          <a:xfrm>
            <a:off x="5140598" y="5747289"/>
            <a:ext cx="1488529" cy="9007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45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図 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909" y="5430109"/>
            <a:ext cx="1496461" cy="10537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45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4" name="ホームベース 13"/>
          <p:cNvSpPr>
            <a:spLocks noChangeArrowheads="1"/>
          </p:cNvSpPr>
          <p:nvPr/>
        </p:nvSpPr>
        <p:spPr bwMode="auto">
          <a:xfrm>
            <a:off x="0" y="2852738"/>
            <a:ext cx="5897563" cy="22225"/>
          </a:xfrm>
          <a:prstGeom prst="homePlate">
            <a:avLst>
              <a:gd name="adj" fmla="val 50369"/>
            </a:avLst>
          </a:prstGeom>
          <a:gradFill rotWithShape="1">
            <a:gsLst>
              <a:gs pos="0">
                <a:srgbClr val="EC8D02"/>
              </a:gs>
              <a:gs pos="50000">
                <a:srgbClr val="FFC000"/>
              </a:gs>
              <a:gs pos="100000">
                <a:srgbClr val="FFFFFF"/>
              </a:gs>
            </a:gsLst>
            <a:lin ang="108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endParaRPr lang="ja-JP" altLang="en-US" sz="2000" b="1">
              <a:solidFill>
                <a:srgbClr val="008000"/>
              </a:solidFill>
            </a:endParaRPr>
          </a:p>
        </p:txBody>
      </p:sp>
      <p:pic>
        <p:nvPicPr>
          <p:cNvPr id="15385" name="Picture 21" descr="０仙台市　紋章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1600"/>
            <a:ext cx="4445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6" name="Picture 32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97" t="33513" r="47806" b="31203"/>
          <a:stretch>
            <a:fillRect/>
          </a:stretch>
        </p:blipFill>
        <p:spPr bwMode="auto">
          <a:xfrm>
            <a:off x="6064250" y="1566863"/>
            <a:ext cx="2854325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319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279400" y="1103313"/>
            <a:ext cx="4495800" cy="685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ja-JP" sz="1200" b="1" dirty="0" smtClean="0">
                <a:solidFill>
                  <a:srgbClr val="000000"/>
                </a:solidFill>
                <a:latin typeface="Verdana" pitchFamily="34" charset="0"/>
                <a:ea typeface="ＭＳ Ｐゴシック" pitchFamily="50" charset="-128"/>
              </a:rPr>
              <a:t>DRR measures were implemented to some extent, based on the lessons learned from the Miyagi-ken-</a:t>
            </a:r>
            <a:r>
              <a:rPr lang="en-US" altLang="ja-JP" sz="1200" b="1" dirty="0" err="1" smtClean="0">
                <a:solidFill>
                  <a:srgbClr val="000000"/>
                </a:solidFill>
                <a:latin typeface="Verdana" pitchFamily="34" charset="0"/>
                <a:ea typeface="ＭＳ Ｐゴシック" pitchFamily="50" charset="-128"/>
              </a:rPr>
              <a:t>oki</a:t>
            </a:r>
            <a:r>
              <a:rPr lang="en-US" altLang="ja-JP" sz="1200" b="1" dirty="0" smtClean="0">
                <a:solidFill>
                  <a:srgbClr val="000000"/>
                </a:solidFill>
                <a:latin typeface="Verdana" pitchFamily="34" charset="0"/>
                <a:ea typeface="ＭＳ Ｐゴシック" pitchFamily="50" charset="-128"/>
              </a:rPr>
              <a:t> Earthquake </a:t>
            </a:r>
            <a:r>
              <a:rPr lang="en-US" altLang="ja-JP" sz="1200" dirty="0" smtClean="0">
                <a:solidFill>
                  <a:srgbClr val="000000"/>
                </a:solidFill>
                <a:latin typeface="Verdana" pitchFamily="34" charset="0"/>
                <a:ea typeface="ＭＳ Ｐゴシック" pitchFamily="50" charset="-128"/>
              </a:rPr>
              <a:t>(1978)</a:t>
            </a:r>
            <a:r>
              <a:rPr lang="en-US" altLang="ja-JP" sz="1200" b="1" dirty="0" smtClean="0">
                <a:solidFill>
                  <a:srgbClr val="000000"/>
                </a:solidFill>
                <a:latin typeface="Verdana" pitchFamily="34" charset="0"/>
                <a:ea typeface="ＭＳ Ｐゴシック" pitchFamily="50" charset="-128"/>
              </a:rPr>
              <a:t>.</a:t>
            </a:r>
            <a:r>
              <a:rPr lang="ja-JP" altLang="en-US" sz="1200" b="1" dirty="0" smtClean="0">
                <a:solidFill>
                  <a:srgbClr val="000000"/>
                </a:solidFill>
                <a:latin typeface="Verdana" pitchFamily="34" charset="0"/>
                <a:ea typeface="ＭＳ Ｐゴシック" pitchFamily="50" charset="-128"/>
              </a:rPr>
              <a:t> </a:t>
            </a:r>
            <a:endParaRPr lang="en-US" altLang="ja-JP" sz="1200" b="1" dirty="0">
              <a:solidFill>
                <a:srgbClr val="000000"/>
              </a:solidFill>
              <a:latin typeface="Verdana" pitchFamily="34" charset="0"/>
              <a:ea typeface="ＭＳ Ｐゴシック" pitchFamily="50" charset="-128"/>
            </a:endParaRPr>
          </a:p>
        </p:txBody>
      </p:sp>
      <p:pic>
        <p:nvPicPr>
          <p:cNvPr id="22533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4"/>
          <a:stretch>
            <a:fillRect/>
          </a:stretch>
        </p:blipFill>
        <p:spPr bwMode="auto">
          <a:xfrm>
            <a:off x="279400" y="3352800"/>
            <a:ext cx="2692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650" y="685800"/>
            <a:ext cx="3819525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Rectangle 8"/>
          <p:cNvSpPr>
            <a:spLocks noChangeArrowheads="1"/>
          </p:cNvSpPr>
          <p:nvPr/>
        </p:nvSpPr>
        <p:spPr bwMode="auto">
          <a:xfrm>
            <a:off x="3276600" y="5791200"/>
            <a:ext cx="4584700" cy="838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00B050"/>
            </a:solidFill>
            <a:round/>
            <a:headEnd/>
            <a:tailEnd/>
          </a:ln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ja-JP" sz="1600" b="1" dirty="0" smtClean="0">
                <a:solidFill>
                  <a:srgbClr val="000000"/>
                </a:solidFill>
              </a:rPr>
              <a:t>Investment in developing disaster-proof urban infrastructure</a:t>
            </a:r>
            <a:r>
              <a:rPr lang="ja-JP" altLang="en-US" sz="1600" b="1" dirty="0">
                <a:solidFill>
                  <a:srgbClr val="000000"/>
                </a:solidFill>
              </a:rPr>
              <a:t> </a:t>
            </a:r>
            <a:r>
              <a:rPr lang="en-US" altLang="ja-JP" sz="1600" b="1" dirty="0" smtClean="0">
                <a:solidFill>
                  <a:srgbClr val="000000"/>
                </a:solidFill>
              </a:rPr>
              <a:t>can be highly effective and valuable. </a:t>
            </a:r>
            <a:endParaRPr lang="en-US" altLang="ja-JP" sz="1600" b="1" dirty="0">
              <a:solidFill>
                <a:srgbClr val="000000"/>
              </a:solidFill>
            </a:endParaRPr>
          </a:p>
        </p:txBody>
      </p:sp>
      <p:sp>
        <p:nvSpPr>
          <p:cNvPr id="22536" name="スライド番号プレースホルダー 1"/>
          <p:cNvSpPr>
            <a:spLocks noGrp="1"/>
          </p:cNvSpPr>
          <p:nvPr>
            <p:ph type="sldNum" sz="quarter" idx="10"/>
          </p:nvPr>
        </p:nvSpPr>
        <p:spPr>
          <a:xfrm>
            <a:off x="8676456" y="6453336"/>
            <a:ext cx="467544" cy="404664"/>
          </a:xfrm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7EAD69F8-03E3-4711-B214-19FDB8305FD0}" type="slidenum">
              <a:rPr kumimoji="0" lang="en-US" altLang="ja-JP" smtClean="0"/>
              <a:pPr eaLnBrk="1" hangingPunct="1"/>
              <a:t>10</a:t>
            </a:fld>
            <a:endParaRPr kumimoji="0" lang="en-US" altLang="ja-JP" dirty="0" smtClean="0"/>
          </a:p>
        </p:txBody>
      </p:sp>
      <p:sp>
        <p:nvSpPr>
          <p:cNvPr id="22537" name="Rectangle 8"/>
          <p:cNvSpPr>
            <a:spLocks noChangeArrowheads="1"/>
          </p:cNvSpPr>
          <p:nvPr/>
        </p:nvSpPr>
        <p:spPr bwMode="auto">
          <a:xfrm>
            <a:off x="5691188" y="2965450"/>
            <a:ext cx="3146425" cy="300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ja-JP" sz="1100" dirty="0" smtClean="0">
                <a:solidFill>
                  <a:srgbClr val="000000"/>
                </a:solidFill>
                <a:latin typeface="Verdana" pitchFamily="34" charset="0"/>
              </a:rPr>
              <a:t>Polyethylene gas pipes had no damages</a:t>
            </a:r>
            <a:endParaRPr lang="en-US" altLang="ja-JP" sz="11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2538" name="Rectangle 8"/>
          <p:cNvSpPr>
            <a:spLocks noChangeArrowheads="1"/>
          </p:cNvSpPr>
          <p:nvPr/>
        </p:nvSpPr>
        <p:spPr bwMode="auto">
          <a:xfrm>
            <a:off x="368300" y="6288088"/>
            <a:ext cx="2384425" cy="300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ja-JP" sz="1100" dirty="0" smtClean="0">
                <a:solidFill>
                  <a:srgbClr val="000000"/>
                </a:solidFill>
                <a:latin typeface="Verdana" pitchFamily="34" charset="0"/>
              </a:rPr>
              <a:t>Water supply recovered in 18 days</a:t>
            </a:r>
            <a:endParaRPr lang="en-US" altLang="ja-JP" sz="11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2539" name="Rectangle 8"/>
          <p:cNvSpPr>
            <a:spLocks noChangeArrowheads="1"/>
          </p:cNvSpPr>
          <p:nvPr/>
        </p:nvSpPr>
        <p:spPr bwMode="auto">
          <a:xfrm>
            <a:off x="304800" y="1900238"/>
            <a:ext cx="1657350" cy="43973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00B05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ja-JP" sz="2400" b="1" dirty="0" smtClean="0">
                <a:solidFill>
                  <a:srgbClr val="008000"/>
                </a:solidFill>
              </a:rPr>
              <a:t>Gas</a:t>
            </a:r>
            <a:endParaRPr lang="ja-JP" altLang="en-US" sz="2400" b="1" dirty="0">
              <a:solidFill>
                <a:srgbClr val="008000"/>
              </a:solidFill>
            </a:endParaRPr>
          </a:p>
        </p:txBody>
      </p:sp>
      <p:sp>
        <p:nvSpPr>
          <p:cNvPr id="22540" name="Rectangle 8"/>
          <p:cNvSpPr>
            <a:spLocks noChangeArrowheads="1"/>
          </p:cNvSpPr>
          <p:nvPr/>
        </p:nvSpPr>
        <p:spPr bwMode="auto">
          <a:xfrm>
            <a:off x="3184525" y="3352800"/>
            <a:ext cx="1657350" cy="43973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00B05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ja-JP" sz="2000" b="1" dirty="0" smtClean="0">
                <a:solidFill>
                  <a:srgbClr val="008000"/>
                </a:solidFill>
              </a:rPr>
              <a:t>Waterworks</a:t>
            </a:r>
            <a:endParaRPr lang="ja-JP" altLang="en-US" sz="2000" b="1" dirty="0">
              <a:solidFill>
                <a:srgbClr val="008000"/>
              </a:solidFill>
            </a:endParaRPr>
          </a:p>
        </p:txBody>
      </p:sp>
      <p:sp>
        <p:nvSpPr>
          <p:cNvPr id="22541" name="Rectangle 8"/>
          <p:cNvSpPr>
            <a:spLocks noChangeArrowheads="1"/>
          </p:cNvSpPr>
          <p:nvPr/>
        </p:nvSpPr>
        <p:spPr bwMode="auto">
          <a:xfrm>
            <a:off x="304800" y="595313"/>
            <a:ext cx="4495800" cy="47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ja-JP" sz="1200" b="1" dirty="0" smtClean="0">
                <a:solidFill>
                  <a:srgbClr val="000000"/>
                </a:solidFill>
                <a:latin typeface="Verdana" pitchFamily="34" charset="0"/>
              </a:rPr>
              <a:t>Enforcement of urban </a:t>
            </a:r>
            <a:r>
              <a:rPr lang="en-US" altLang="ja-JP" sz="1200" b="1" dirty="0">
                <a:solidFill>
                  <a:srgbClr val="000000"/>
                </a:solidFill>
                <a:latin typeface="Verdana" pitchFamily="34" charset="0"/>
              </a:rPr>
              <a:t>i</a:t>
            </a:r>
            <a:r>
              <a:rPr lang="en-US" altLang="ja-JP" sz="1200" b="1" dirty="0" smtClean="0">
                <a:solidFill>
                  <a:srgbClr val="000000"/>
                </a:solidFill>
                <a:latin typeface="Verdana" pitchFamily="34" charset="0"/>
              </a:rPr>
              <a:t>nfrastructure</a:t>
            </a:r>
            <a:r>
              <a:rPr lang="ja-JP" altLang="en-US" sz="1200" b="1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altLang="ja-JP" sz="1200" b="1" dirty="0" smtClean="0">
                <a:solidFill>
                  <a:srgbClr val="000000"/>
                </a:solidFill>
                <a:latin typeface="Verdana" pitchFamily="34" charset="0"/>
              </a:rPr>
              <a:t>beforehand was the key to success. </a:t>
            </a:r>
            <a:endParaRPr lang="en-US" altLang="ja-JP" sz="14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cxnSp>
        <p:nvCxnSpPr>
          <p:cNvPr id="22542" name="直線コネクタ 4"/>
          <p:cNvCxnSpPr>
            <a:cxnSpLocks noChangeShapeType="1"/>
          </p:cNvCxnSpPr>
          <p:nvPr/>
        </p:nvCxnSpPr>
        <p:spPr bwMode="auto">
          <a:xfrm>
            <a:off x="304800" y="1014413"/>
            <a:ext cx="449580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543" name="Rectangle 8"/>
          <p:cNvSpPr>
            <a:spLocks noChangeArrowheads="1"/>
          </p:cNvSpPr>
          <p:nvPr/>
        </p:nvSpPr>
        <p:spPr bwMode="auto">
          <a:xfrm>
            <a:off x="304800" y="2359025"/>
            <a:ext cx="4648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ja-JP" altLang="en-US" sz="1200" b="1" dirty="0" smtClean="0">
                <a:solidFill>
                  <a:srgbClr val="000000"/>
                </a:solidFill>
                <a:latin typeface="Verdana" pitchFamily="34" charset="0"/>
              </a:rPr>
              <a:t>・</a:t>
            </a:r>
            <a:r>
              <a:rPr lang="en-US" altLang="ja-JP" sz="1200" b="1" dirty="0" smtClean="0">
                <a:solidFill>
                  <a:srgbClr val="000000"/>
                </a:solidFill>
                <a:latin typeface="Verdana" pitchFamily="34" charset="0"/>
              </a:rPr>
              <a:t>Service to 310,000 households was stopped. Recovered completely </a:t>
            </a:r>
            <a:r>
              <a:rPr lang="en-US" altLang="ja-JP" sz="1200" b="1" dirty="0" smtClean="0">
                <a:solidFill>
                  <a:srgbClr val="00B050"/>
                </a:solidFill>
                <a:latin typeface="Verdana" pitchFamily="34" charset="0"/>
              </a:rPr>
              <a:t>37</a:t>
            </a:r>
            <a:r>
              <a:rPr lang="ja-JP" altLang="en-US" sz="1200" b="1" dirty="0" smtClean="0">
                <a:solidFill>
                  <a:srgbClr val="00B050"/>
                </a:solidFill>
                <a:latin typeface="Verdana" pitchFamily="34" charset="0"/>
              </a:rPr>
              <a:t> </a:t>
            </a:r>
            <a:r>
              <a:rPr lang="en-US" altLang="ja-JP" sz="1200" b="1" dirty="0" smtClean="0">
                <a:solidFill>
                  <a:srgbClr val="00B050"/>
                </a:solidFill>
                <a:latin typeface="Verdana" pitchFamily="34" charset="0"/>
              </a:rPr>
              <a:t>days </a:t>
            </a:r>
            <a:r>
              <a:rPr lang="en-US" altLang="ja-JP" sz="1200" b="1" dirty="0" smtClean="0">
                <a:latin typeface="Verdana" pitchFamily="34" charset="0"/>
              </a:rPr>
              <a:t>after the disaster</a:t>
            </a:r>
            <a:endParaRPr lang="en-US" altLang="ja-JP" sz="1200" b="1" dirty="0">
              <a:latin typeface="Verdana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ja-JP" sz="500" b="1" dirty="0">
              <a:solidFill>
                <a:srgbClr val="000000"/>
              </a:solidFill>
              <a:latin typeface="Verdana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ja-JP" altLang="en-US" sz="1200" b="1" dirty="0" smtClean="0">
                <a:solidFill>
                  <a:srgbClr val="000000"/>
                </a:solidFill>
                <a:latin typeface="Verdana" pitchFamily="34" charset="0"/>
              </a:rPr>
              <a:t>・</a:t>
            </a:r>
            <a:r>
              <a:rPr lang="en-US" altLang="ja-JP" sz="1200" b="1" dirty="0">
                <a:solidFill>
                  <a:srgbClr val="000000"/>
                </a:solidFill>
                <a:latin typeface="Verdana" pitchFamily="34" charset="0"/>
              </a:rPr>
              <a:t>N</a:t>
            </a:r>
            <a:r>
              <a:rPr lang="en-US" altLang="ja-JP" sz="1200" b="1" dirty="0" smtClean="0">
                <a:solidFill>
                  <a:srgbClr val="000000"/>
                </a:solidFill>
                <a:latin typeface="Verdana" pitchFamily="34" charset="0"/>
              </a:rPr>
              <a:t>o damages to polyethylene gas pipes, highly resistant to earthquakes</a:t>
            </a:r>
            <a:endParaRPr lang="en-US" altLang="ja-JP" sz="1200" b="1" dirty="0">
              <a:solidFill>
                <a:srgbClr val="000000"/>
              </a:solidFill>
              <a:latin typeface="Verdana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ja-JP" altLang="en-US" sz="1200" b="1" dirty="0">
                <a:solidFill>
                  <a:srgbClr val="000000"/>
                </a:solidFill>
                <a:latin typeface="Verdana" pitchFamily="34" charset="0"/>
              </a:rPr>
              <a:t>　</a:t>
            </a:r>
            <a:endParaRPr lang="en-US" altLang="ja-JP" sz="16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2544" name="Rectangle 8"/>
          <p:cNvSpPr>
            <a:spLocks noChangeArrowheads="1"/>
          </p:cNvSpPr>
          <p:nvPr/>
        </p:nvSpPr>
        <p:spPr bwMode="auto">
          <a:xfrm>
            <a:off x="3140075" y="3824288"/>
            <a:ext cx="5753100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ja-JP" altLang="en-US" sz="1200" b="1" dirty="0" smtClean="0">
                <a:solidFill>
                  <a:srgbClr val="000000"/>
                </a:solidFill>
                <a:latin typeface="Verdana" pitchFamily="34" charset="0"/>
              </a:rPr>
              <a:t>・</a:t>
            </a:r>
            <a:r>
              <a:rPr lang="en-US" altLang="ja-JP" sz="1200" b="1" dirty="0" smtClean="0">
                <a:solidFill>
                  <a:srgbClr val="000000"/>
                </a:solidFill>
                <a:latin typeface="Verdana" pitchFamily="34" charset="0"/>
              </a:rPr>
              <a:t>Water supply: service to 23,000 households was stopped. Recovered in </a:t>
            </a:r>
            <a:r>
              <a:rPr lang="en-US" altLang="ja-JP" sz="1200" b="1" dirty="0" smtClean="0">
                <a:solidFill>
                  <a:srgbClr val="00B050"/>
                </a:solidFill>
                <a:latin typeface="Verdana" pitchFamily="34" charset="0"/>
              </a:rPr>
              <a:t>18</a:t>
            </a:r>
            <a:r>
              <a:rPr lang="ja-JP" altLang="en-US" sz="1200" b="1" dirty="0" smtClean="0">
                <a:solidFill>
                  <a:srgbClr val="00B050"/>
                </a:solidFill>
                <a:latin typeface="Verdana" pitchFamily="34" charset="0"/>
              </a:rPr>
              <a:t> </a:t>
            </a:r>
            <a:r>
              <a:rPr lang="en-US" altLang="ja-JP" sz="1200" b="1" dirty="0" smtClean="0">
                <a:solidFill>
                  <a:srgbClr val="00B050"/>
                </a:solidFill>
                <a:latin typeface="Verdana" pitchFamily="34" charset="0"/>
              </a:rPr>
              <a:t>days</a:t>
            </a:r>
            <a:endParaRPr lang="en-US" altLang="ja-JP" sz="1200" b="1" dirty="0">
              <a:latin typeface="Verdana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ja-JP" altLang="en-US" sz="1200" b="1" dirty="0" smtClean="0">
                <a:solidFill>
                  <a:srgbClr val="000000"/>
                </a:solidFill>
                <a:latin typeface="Verdana" pitchFamily="34" charset="0"/>
              </a:rPr>
              <a:t>・</a:t>
            </a:r>
            <a:r>
              <a:rPr lang="en-US" altLang="ja-JP" sz="1200" b="1" dirty="0" smtClean="0">
                <a:solidFill>
                  <a:srgbClr val="000000"/>
                </a:solidFill>
                <a:latin typeface="Verdana" pitchFamily="34" charset="0"/>
              </a:rPr>
              <a:t>Sewerage:</a:t>
            </a:r>
            <a:r>
              <a:rPr lang="ja-JP" altLang="en-US" sz="1200" b="1" dirty="0">
                <a:solidFill>
                  <a:srgbClr val="000000"/>
                </a:solidFill>
                <a:latin typeface="Verdana" pitchFamily="34" charset="0"/>
              </a:rPr>
              <a:t>　</a:t>
            </a:r>
            <a:r>
              <a:rPr lang="en-US" altLang="ja-JP" sz="1200" b="1" dirty="0" smtClean="0">
                <a:solidFill>
                  <a:srgbClr val="000000"/>
                </a:solidFill>
                <a:latin typeface="Verdana" pitchFamily="34" charset="0"/>
              </a:rPr>
              <a:t>No damages to </a:t>
            </a:r>
            <a:r>
              <a:rPr lang="en-US" altLang="ja-JP" sz="1200" b="1" dirty="0">
                <a:solidFill>
                  <a:srgbClr val="000000"/>
                </a:solidFill>
                <a:latin typeface="Verdana" pitchFamily="34" charset="0"/>
              </a:rPr>
              <a:t>e</a:t>
            </a:r>
            <a:r>
              <a:rPr lang="en-US" altLang="ja-JP" sz="1200" b="1" dirty="0" smtClean="0">
                <a:solidFill>
                  <a:srgbClr val="000000"/>
                </a:solidFill>
                <a:latin typeface="Verdana" pitchFamily="34" charset="0"/>
              </a:rPr>
              <a:t>arthquake resistant</a:t>
            </a:r>
            <a:r>
              <a:rPr lang="ja-JP" altLang="en-US" sz="1200" b="1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altLang="ja-JP" sz="1200" b="1" dirty="0" smtClean="0">
                <a:solidFill>
                  <a:srgbClr val="000000"/>
                </a:solidFill>
                <a:latin typeface="Verdana" pitchFamily="34" charset="0"/>
              </a:rPr>
              <a:t>facilities </a:t>
            </a:r>
            <a:endParaRPr lang="en-US" altLang="ja-JP" sz="1200" b="1" dirty="0">
              <a:solidFill>
                <a:srgbClr val="000000"/>
              </a:solidFill>
              <a:latin typeface="Verdana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ja-JP" sz="1200" b="1" dirty="0" smtClean="0">
                <a:solidFill>
                  <a:srgbClr val="000000"/>
                </a:solidFill>
                <a:latin typeface="Verdana" pitchFamily="34" charset="0"/>
              </a:rPr>
              <a:t>                     (Huge damage by the tsunami)</a:t>
            </a:r>
            <a:endParaRPr lang="en-US" altLang="ja-JP" sz="12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2545" name="Rectangle 8"/>
          <p:cNvSpPr>
            <a:spLocks noChangeArrowheads="1"/>
          </p:cNvSpPr>
          <p:nvPr/>
        </p:nvSpPr>
        <p:spPr bwMode="auto">
          <a:xfrm>
            <a:off x="3157538" y="4573588"/>
            <a:ext cx="2557462" cy="43973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50">
            <a:solidFill>
              <a:srgbClr val="00B05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ja-JP" sz="2400" b="1" dirty="0" smtClean="0">
                <a:solidFill>
                  <a:srgbClr val="008000"/>
                </a:solidFill>
              </a:rPr>
              <a:t>Brick walls</a:t>
            </a:r>
            <a:endParaRPr lang="ja-JP" altLang="en-US" sz="2400" b="1" dirty="0">
              <a:solidFill>
                <a:srgbClr val="008000"/>
              </a:solidFill>
            </a:endParaRPr>
          </a:p>
        </p:txBody>
      </p:sp>
      <p:sp>
        <p:nvSpPr>
          <p:cNvPr id="22546" name="Rectangle 8"/>
          <p:cNvSpPr>
            <a:spLocks noChangeArrowheads="1"/>
          </p:cNvSpPr>
          <p:nvPr/>
        </p:nvSpPr>
        <p:spPr bwMode="auto">
          <a:xfrm>
            <a:off x="3152775" y="5053013"/>
            <a:ext cx="5740400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ja-JP" altLang="en-US" sz="1200" b="1" dirty="0" smtClean="0">
                <a:solidFill>
                  <a:srgbClr val="000000"/>
                </a:solidFill>
                <a:latin typeface="Verdana" pitchFamily="34" charset="0"/>
              </a:rPr>
              <a:t>・</a:t>
            </a:r>
            <a:r>
              <a:rPr lang="en-US" altLang="ja-JP" sz="1200" b="1" dirty="0" smtClean="0">
                <a:solidFill>
                  <a:srgbClr val="000000"/>
                </a:solidFill>
                <a:latin typeface="Verdana" pitchFamily="34" charset="0"/>
              </a:rPr>
              <a:t>Subsidies for removal and switching to hedges</a:t>
            </a:r>
            <a:endParaRPr lang="en-US" altLang="ja-JP" sz="1200" b="1" dirty="0">
              <a:solidFill>
                <a:srgbClr val="000000"/>
              </a:solidFill>
              <a:latin typeface="Verdana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ja-JP" sz="500" b="1" dirty="0">
              <a:solidFill>
                <a:srgbClr val="000000"/>
              </a:solidFill>
              <a:latin typeface="Verdana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ja-JP" altLang="en-US" sz="1200" b="1" dirty="0" smtClean="0">
                <a:solidFill>
                  <a:srgbClr val="000000"/>
                </a:solidFill>
                <a:latin typeface="Verdana" pitchFamily="34" charset="0"/>
              </a:rPr>
              <a:t>・</a:t>
            </a:r>
            <a:r>
              <a:rPr lang="en-US" altLang="ja-JP" sz="1200" b="1" dirty="0" smtClean="0">
                <a:solidFill>
                  <a:srgbClr val="000000"/>
                </a:solidFill>
                <a:latin typeface="Verdana" pitchFamily="34" charset="0"/>
              </a:rPr>
              <a:t>No casualties due to destroyed brick walls.  There are still many remaining, a future issue.</a:t>
            </a:r>
            <a:endParaRPr lang="en-US" altLang="ja-JP" sz="12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4" name="正方形/長方形 15"/>
          <p:cNvSpPr>
            <a:spLocks noChangeArrowheads="1"/>
          </p:cNvSpPr>
          <p:nvPr/>
        </p:nvSpPr>
        <p:spPr bwMode="auto">
          <a:xfrm>
            <a:off x="0" y="0"/>
            <a:ext cx="9144000" cy="500063"/>
          </a:xfrm>
          <a:prstGeom prst="rect">
            <a:avLst/>
          </a:prstGeom>
          <a:gradFill rotWithShape="1">
            <a:gsLst>
              <a:gs pos="0">
                <a:srgbClr val="39AD39"/>
              </a:gs>
              <a:gs pos="70000">
                <a:srgbClr val="7ED47E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altLang="ja-JP" sz="200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Enforcement of Urban Infrastructure</a:t>
            </a:r>
            <a:endParaRPr lang="ja-JP" altLang="en-US" sz="2000" b="1" dirty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125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395536" y="2003326"/>
            <a:ext cx="8496944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06450" indent="-806450" algn="ctr"/>
            <a:r>
              <a:rPr kumimoji="1" lang="ja-JP" altLang="en-US" sz="2400" dirty="0" smtClean="0"/>
              <a:t>２３</a:t>
            </a:r>
            <a:r>
              <a:rPr kumimoji="1" lang="ja-JP" altLang="en-US" sz="2400" dirty="0" smtClean="0">
                <a:solidFill>
                  <a:schemeClr val="tx1"/>
                </a:solidFill>
              </a:rPr>
              <a:t>３　</a:t>
            </a:r>
            <a:r>
              <a:rPr kumimoji="1" lang="en-US" altLang="ja-JP" sz="2400" dirty="0" smtClean="0">
                <a:solidFill>
                  <a:schemeClr val="tx1"/>
                </a:solidFill>
              </a:rPr>
              <a:t>Importance of preparation for response procedures under emergencies </a:t>
            </a:r>
            <a:r>
              <a:rPr lang="en-US" altLang="ja-JP" sz="2400" dirty="0" smtClean="0">
                <a:solidFill>
                  <a:schemeClr val="tx1"/>
                </a:solidFill>
              </a:rPr>
              <a:t>including needs assessment </a:t>
            </a:r>
            <a:endParaRPr kumimoji="1" lang="ja-JP" altLang="en-US" sz="2400" dirty="0"/>
          </a:p>
        </p:txBody>
      </p:sp>
      <p:sp>
        <p:nvSpPr>
          <p:cNvPr id="3" name="正方形/長方形 2"/>
          <p:cNvSpPr/>
          <p:nvPr/>
        </p:nvSpPr>
        <p:spPr>
          <a:xfrm>
            <a:off x="510605" y="3244602"/>
            <a:ext cx="7920880" cy="144016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228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17" name="Rectangle 13"/>
          <p:cNvSpPr>
            <a:spLocks noChangeArrowheads="1"/>
          </p:cNvSpPr>
          <p:nvPr/>
        </p:nvSpPr>
        <p:spPr bwMode="auto">
          <a:xfrm>
            <a:off x="3492499" y="592223"/>
            <a:ext cx="5475287" cy="2618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tabLst>
                <a:tab pos="4659313" algn="l"/>
              </a:tabLst>
            </a:pPr>
            <a:r>
              <a:rPr lang="ja-JP" altLang="en-US" sz="1600" dirty="0">
                <a:solidFill>
                  <a:srgbClr val="FF3300"/>
                </a:solidFill>
                <a:ea typeface="HGP創英角ｺﾞｼｯｸUB" pitchFamily="50" charset="-128"/>
              </a:rPr>
              <a:t>　</a:t>
            </a:r>
            <a:r>
              <a:rPr lang="en-US" altLang="ja-JP" sz="1600" dirty="0" smtClean="0">
                <a:solidFill>
                  <a:srgbClr val="FF0000"/>
                </a:solidFill>
                <a:ea typeface="HGP創英角ｺﾞｼｯｸUB" pitchFamily="50" charset="-128"/>
              </a:rPr>
              <a:t>Dec. 2011</a:t>
            </a:r>
            <a:r>
              <a:rPr lang="ja-JP" altLang="en-US" sz="1600" dirty="0">
                <a:solidFill>
                  <a:srgbClr val="FF3300"/>
                </a:solidFill>
                <a:ea typeface="HGP創英角ｺﾞｼｯｸUB" pitchFamily="50" charset="-128"/>
              </a:rPr>
              <a:t>　</a:t>
            </a:r>
            <a:r>
              <a:rPr lang="en-US" altLang="ja-JP" sz="1600" dirty="0" smtClean="0">
                <a:ea typeface="HGP創英角ｺﾞｼｯｸUB" pitchFamily="50" charset="-128"/>
              </a:rPr>
              <a:t>Removal was completed.</a:t>
            </a:r>
            <a:endParaRPr lang="ja-JP" altLang="en-US" sz="1600" dirty="0">
              <a:ea typeface="HGP創英角ｺﾞｼｯｸUB" pitchFamily="50" charset="-128"/>
            </a:endParaRPr>
          </a:p>
          <a:p>
            <a:pPr>
              <a:tabLst>
                <a:tab pos="4659313" algn="l"/>
              </a:tabLst>
            </a:pPr>
            <a:r>
              <a:rPr lang="ja-JP" altLang="en-US" sz="1600" dirty="0">
                <a:solidFill>
                  <a:schemeClr val="bg2"/>
                </a:solidFill>
                <a:ea typeface="HGP創英角ｺﾞｼｯｸUB" pitchFamily="50" charset="-128"/>
              </a:rPr>
              <a:t>　</a:t>
            </a:r>
            <a:r>
              <a:rPr lang="en-US" altLang="ja-JP" sz="1600" dirty="0" smtClean="0">
                <a:solidFill>
                  <a:srgbClr val="FF0000"/>
                </a:solidFill>
                <a:ea typeface="HGP創英角ｺﾞｼｯｸUB" pitchFamily="50" charset="-128"/>
              </a:rPr>
              <a:t>Sep. 2013</a:t>
            </a:r>
            <a:r>
              <a:rPr lang="ja-JP" altLang="en-US" sz="1600" dirty="0" smtClean="0">
                <a:solidFill>
                  <a:srgbClr val="FF0000"/>
                </a:solidFill>
                <a:ea typeface="HGP創英角ｺﾞｼｯｸUB" pitchFamily="50" charset="-128"/>
              </a:rPr>
              <a:t>　</a:t>
            </a:r>
            <a:r>
              <a:rPr lang="en-US" altLang="ja-JP" sz="1600" dirty="0" smtClean="0">
                <a:ea typeface="HGP創英角ｺﾞｼｯｸUB" pitchFamily="50" charset="-128"/>
              </a:rPr>
              <a:t>Incineration was completed.</a:t>
            </a:r>
          </a:p>
          <a:p>
            <a:pPr>
              <a:tabLst>
                <a:tab pos="4659313" algn="l"/>
              </a:tabLst>
            </a:pPr>
            <a:r>
              <a:rPr lang="ja-JP" altLang="en-US" sz="1600" dirty="0">
                <a:solidFill>
                  <a:schemeClr val="bg2"/>
                </a:solidFill>
                <a:ea typeface="HGP創英角ｺﾞｼｯｸUB" pitchFamily="50" charset="-128"/>
              </a:rPr>
              <a:t>　</a:t>
            </a:r>
            <a:r>
              <a:rPr lang="en-US" altLang="ja-JP" sz="1600" dirty="0" smtClean="0">
                <a:solidFill>
                  <a:srgbClr val="FF0000"/>
                </a:solidFill>
                <a:ea typeface="HGP創英角ｺﾞｼｯｸUB" pitchFamily="50" charset="-128"/>
              </a:rPr>
              <a:t>Mar. 2014</a:t>
            </a:r>
            <a:r>
              <a:rPr lang="ja-JP" altLang="en-US" sz="1600" dirty="0">
                <a:solidFill>
                  <a:srgbClr val="FF0000"/>
                </a:solidFill>
                <a:ea typeface="HGP創英角ｺﾞｼｯｸUB" pitchFamily="50" charset="-128"/>
              </a:rPr>
              <a:t>　</a:t>
            </a:r>
            <a:r>
              <a:rPr lang="en-US" altLang="ja-JP" sz="1600" dirty="0" smtClean="0">
                <a:ea typeface="HGP創英角ｺﾞｼｯｸUB" pitchFamily="50" charset="-128"/>
              </a:rPr>
              <a:t>Disposal was completed.</a:t>
            </a:r>
            <a:endParaRPr lang="ja-JP" altLang="en-US" sz="1600" dirty="0">
              <a:ea typeface="HGP創英角ｺﾞｼｯｸUB" pitchFamily="50" charset="-128"/>
            </a:endParaRPr>
          </a:p>
          <a:p>
            <a:pPr>
              <a:tabLst>
                <a:tab pos="4659313" algn="l"/>
              </a:tabLst>
            </a:pPr>
            <a:r>
              <a:rPr lang="ja-JP" altLang="en-US" sz="1600" dirty="0">
                <a:solidFill>
                  <a:schemeClr val="bg2"/>
                </a:solidFill>
                <a:latin typeface="HGP創英角ｺﾞｼｯｸUB" pitchFamily="50" charset="-128"/>
                <a:ea typeface="HGP創英角ｺﾞｼｯｸUB" pitchFamily="50" charset="-128"/>
              </a:rPr>
              <a:t>　　　　　　　　　　　　</a:t>
            </a:r>
            <a:r>
              <a:rPr lang="ja-JP" altLang="en-US" sz="1400" dirty="0" smtClean="0">
                <a:ea typeface="HGP創英角ｺﾞｼｯｸUB" pitchFamily="50" charset="-128"/>
              </a:rPr>
              <a:t>（</a:t>
            </a:r>
            <a:r>
              <a:rPr lang="en-US" altLang="ja-JP" sz="1400" dirty="0" smtClean="0">
                <a:ea typeface="HGP創英角ｺﾞｼｯｸUB" pitchFamily="50" charset="-128"/>
              </a:rPr>
              <a:t>including restoration of</a:t>
            </a:r>
            <a:r>
              <a:rPr lang="ja-JP" altLang="en-US" sz="1400" dirty="0">
                <a:ea typeface="HGP創英角ｺﾞｼｯｸUB" pitchFamily="50" charset="-128"/>
              </a:rPr>
              <a:t> </a:t>
            </a:r>
            <a:r>
              <a:rPr lang="en-US" altLang="ja-JP" sz="1400" dirty="0" smtClean="0">
                <a:ea typeface="HGP創英角ｺﾞｼｯｸUB" pitchFamily="50" charset="-128"/>
              </a:rPr>
              <a:t>rubble storage site</a:t>
            </a:r>
            <a:r>
              <a:rPr lang="ja-JP" altLang="en-US" sz="1400" dirty="0" smtClean="0">
                <a:ea typeface="HGP創英角ｺﾞｼｯｸUB" pitchFamily="50" charset="-128"/>
              </a:rPr>
              <a:t>）</a:t>
            </a:r>
            <a:endParaRPr lang="en-US" altLang="ja-JP" sz="1400" dirty="0" smtClean="0">
              <a:ea typeface="HGP創英角ｺﾞｼｯｸUB" pitchFamily="50" charset="-128"/>
            </a:endParaRPr>
          </a:p>
          <a:p>
            <a:pPr>
              <a:tabLst>
                <a:tab pos="4659313" algn="l"/>
              </a:tabLst>
            </a:pPr>
            <a:r>
              <a:rPr lang="ja-JP" altLang="en-US" sz="2000" dirty="0">
                <a:solidFill>
                  <a:srgbClr val="EC9F74"/>
                </a:solidFill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</a:p>
          <a:p>
            <a:pPr>
              <a:tabLst>
                <a:tab pos="4659313" algn="l"/>
              </a:tabLst>
            </a:pPr>
            <a:r>
              <a:rPr lang="ja-JP" altLang="en-US" sz="1600" dirty="0">
                <a:solidFill>
                  <a:srgbClr val="808080"/>
                </a:solidFill>
                <a:ea typeface="HGPｺﾞｼｯｸE" pitchFamily="50" charset="-128"/>
              </a:rPr>
              <a:t>　</a:t>
            </a:r>
            <a:r>
              <a:rPr lang="en-US" altLang="ja-JP" sz="1600" dirty="0" smtClean="0">
                <a:ea typeface="HGPｺﾞｼｯｸE" pitchFamily="50" charset="-128"/>
              </a:rPr>
              <a:t>Aim : to recycle over 50 % of total rubble</a:t>
            </a:r>
          </a:p>
          <a:p>
            <a:pPr>
              <a:tabLst>
                <a:tab pos="4659313" algn="l"/>
              </a:tabLst>
            </a:pPr>
            <a:endParaRPr lang="en-US" altLang="ja-JP" sz="1600" dirty="0">
              <a:ea typeface="HGPｺﾞｼｯｸE" pitchFamily="50" charset="-128"/>
            </a:endParaRPr>
          </a:p>
          <a:p>
            <a:pPr>
              <a:tabLst>
                <a:tab pos="4659313" algn="l"/>
              </a:tabLst>
            </a:pPr>
            <a:r>
              <a:rPr lang="ja-JP" altLang="en-US" sz="1600" dirty="0" smtClean="0">
                <a:ea typeface="HGPｺﾞｼｯｸE" pitchFamily="50" charset="-128"/>
              </a:rPr>
              <a:t>　</a:t>
            </a:r>
            <a:endParaRPr lang="en-US" altLang="ja-JP" sz="1600" dirty="0" smtClean="0">
              <a:ea typeface="HGPｺﾞｼｯｸE" pitchFamily="50" charset="-128"/>
            </a:endParaRPr>
          </a:p>
          <a:p>
            <a:pPr>
              <a:tabLst>
                <a:tab pos="4659313" algn="l"/>
              </a:tabLst>
            </a:pPr>
            <a:r>
              <a:rPr lang="ja-JP" altLang="en-US" sz="1600" dirty="0">
                <a:ea typeface="HGPｺﾞｼｯｸE" pitchFamily="50" charset="-128"/>
              </a:rPr>
              <a:t>　</a:t>
            </a:r>
            <a:r>
              <a:rPr lang="en-US" altLang="ja-JP" sz="1600" dirty="0" smtClean="0">
                <a:ea typeface="HGPｺﾞｼｯｸE" pitchFamily="50" charset="-128"/>
              </a:rPr>
              <a:t>Total disposal volume</a:t>
            </a:r>
            <a:r>
              <a:rPr lang="ja-JP" altLang="en-US" sz="1600" dirty="0" smtClean="0">
                <a:ea typeface="HGPｺﾞｼｯｸE" pitchFamily="50" charset="-128"/>
              </a:rPr>
              <a:t>　</a:t>
            </a:r>
            <a:r>
              <a:rPr lang="ja-JP" altLang="en-US" sz="1600" b="1" dirty="0" smtClean="0">
                <a:solidFill>
                  <a:srgbClr val="FF0000"/>
                </a:solidFill>
                <a:ea typeface="HGPｺﾞｼｯｸE" pitchFamily="50" charset="-128"/>
              </a:rPr>
              <a:t>１</a:t>
            </a:r>
            <a:r>
              <a:rPr lang="en-US" altLang="ja-JP" sz="1600" b="1" dirty="0" smtClean="0">
                <a:solidFill>
                  <a:srgbClr val="FF0000"/>
                </a:solidFill>
                <a:ea typeface="HGPｺﾞｼｯｸE" pitchFamily="50" charset="-128"/>
              </a:rPr>
              <a:t>,</a:t>
            </a:r>
            <a:r>
              <a:rPr lang="ja-JP" altLang="en-US" sz="1600" b="1" dirty="0" smtClean="0">
                <a:solidFill>
                  <a:srgbClr val="FF0000"/>
                </a:solidFill>
                <a:ea typeface="HGPｺﾞｼｯｸE" pitchFamily="50" charset="-128"/>
              </a:rPr>
              <a:t>３７ </a:t>
            </a:r>
            <a:r>
              <a:rPr lang="en-US" altLang="ja-JP" sz="1600" b="1" dirty="0" smtClean="0">
                <a:solidFill>
                  <a:srgbClr val="FF0000"/>
                </a:solidFill>
                <a:ea typeface="HGPｺﾞｼｯｸE" pitchFamily="50" charset="-128"/>
              </a:rPr>
              <a:t>million  tons</a:t>
            </a:r>
            <a:endParaRPr lang="ja-JP" altLang="en-US" sz="1600" b="1" dirty="0">
              <a:solidFill>
                <a:srgbClr val="FF0000"/>
              </a:solidFill>
              <a:ea typeface="HGPｺﾞｼｯｸE" pitchFamily="50" charset="-128"/>
            </a:endParaRPr>
          </a:p>
          <a:p>
            <a:pPr>
              <a:tabLst>
                <a:tab pos="4659313" algn="l"/>
              </a:tabLst>
            </a:pPr>
            <a:r>
              <a:rPr lang="ja-JP" altLang="en-US" sz="1600" dirty="0">
                <a:solidFill>
                  <a:srgbClr val="808080"/>
                </a:solidFill>
                <a:ea typeface="HGPｺﾞｼｯｸE" pitchFamily="50" charset="-128"/>
              </a:rPr>
              <a:t>　</a:t>
            </a:r>
          </a:p>
        </p:txBody>
      </p:sp>
      <p:pic>
        <p:nvPicPr>
          <p:cNvPr id="2263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217863"/>
            <a:ext cx="4033838" cy="241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6307" name="Text Box 11"/>
          <p:cNvSpPr txBox="1">
            <a:spLocks noChangeArrowheads="1"/>
          </p:cNvSpPr>
          <p:nvPr/>
        </p:nvSpPr>
        <p:spPr bwMode="auto">
          <a:xfrm>
            <a:off x="8791575" y="6583363"/>
            <a:ext cx="3524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9900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13DF3C36-C3A4-4B3F-9C69-39F9837F1B64}" type="slidenum">
              <a:rPr lang="en-US" altLang="ja-JP" sz="1200"/>
              <a:pPr/>
              <a:t>12</a:t>
            </a:fld>
            <a:endParaRPr lang="en-US" altLang="ja-JP" sz="1200"/>
          </a:p>
        </p:txBody>
      </p:sp>
      <p:pic>
        <p:nvPicPr>
          <p:cNvPr id="226313" name="Picture 9" descr="図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768481"/>
            <a:ext cx="2952750" cy="221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6314" name="Text Box 10"/>
          <p:cNvSpPr txBox="1">
            <a:spLocks noChangeArrowheads="1"/>
          </p:cNvSpPr>
          <p:nvPr/>
        </p:nvSpPr>
        <p:spPr bwMode="auto">
          <a:xfrm>
            <a:off x="250825" y="802145"/>
            <a:ext cx="28813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b="1" dirty="0" smtClean="0">
                <a:solidFill>
                  <a:srgbClr val="9A7C54"/>
                </a:solidFill>
              </a:rPr>
              <a:t>Volume of rubble in Sendai city</a:t>
            </a:r>
            <a:endParaRPr lang="ja-JP" altLang="en-US" sz="1600" b="1" dirty="0">
              <a:solidFill>
                <a:srgbClr val="9A7C54"/>
              </a:solidFill>
            </a:endParaRPr>
          </a:p>
          <a:p>
            <a:r>
              <a:rPr lang="en-US" altLang="ja-JP" sz="2000" dirty="0" smtClean="0"/>
              <a:t>approx.</a:t>
            </a:r>
            <a:r>
              <a:rPr lang="ja-JP" altLang="en-US" sz="2000" dirty="0" smtClean="0">
                <a:solidFill>
                  <a:srgbClr val="FF0000"/>
                </a:solidFill>
                <a:ea typeface="HGP創英角ｺﾞｼｯｸUB" pitchFamily="50" charset="-128"/>
              </a:rPr>
              <a:t>１</a:t>
            </a:r>
            <a:r>
              <a:rPr lang="en-US" altLang="ja-JP" sz="2000" dirty="0" smtClean="0">
                <a:solidFill>
                  <a:srgbClr val="FF0000"/>
                </a:solidFill>
                <a:ea typeface="HGP創英角ｺﾞｼｯｸUB" pitchFamily="50" charset="-128"/>
              </a:rPr>
              <a:t>,</a:t>
            </a:r>
            <a:r>
              <a:rPr lang="ja-JP" altLang="en-US" sz="2000" dirty="0" smtClean="0">
                <a:solidFill>
                  <a:srgbClr val="FF0000"/>
                </a:solidFill>
                <a:ea typeface="HGP創英角ｺﾞｼｯｸUB" pitchFamily="50" charset="-128"/>
              </a:rPr>
              <a:t>３５</a:t>
            </a:r>
            <a:r>
              <a:rPr lang="ja-JP" altLang="en-US" sz="2000" dirty="0"/>
              <a:t> </a:t>
            </a:r>
            <a:r>
              <a:rPr lang="en-US" altLang="ja-JP" sz="2000" dirty="0" smtClean="0"/>
              <a:t>million tons</a:t>
            </a:r>
            <a:endParaRPr lang="ja-JP" altLang="en-US" sz="2000" dirty="0"/>
          </a:p>
        </p:txBody>
      </p:sp>
      <p:pic>
        <p:nvPicPr>
          <p:cNvPr id="22631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005138"/>
            <a:ext cx="219710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6316" name="Text Box 12"/>
          <p:cNvSpPr txBox="1">
            <a:spLocks noChangeArrowheads="1"/>
          </p:cNvSpPr>
          <p:nvPr/>
        </p:nvSpPr>
        <p:spPr bwMode="auto">
          <a:xfrm>
            <a:off x="1236771" y="1414365"/>
            <a:ext cx="206481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ja-JP" altLang="en-US" sz="1200" dirty="0" smtClean="0"/>
              <a:t>（</a:t>
            </a:r>
            <a:r>
              <a:rPr lang="en-US" altLang="ja-JP" sz="1200" dirty="0" smtClean="0"/>
              <a:t>4 year’s worth of disposal</a:t>
            </a:r>
            <a:r>
              <a:rPr lang="ja-JP" altLang="en-US" sz="1200" dirty="0" smtClean="0"/>
              <a:t>）</a:t>
            </a:r>
            <a:endParaRPr lang="ja-JP" altLang="en-US" sz="1200" dirty="0"/>
          </a:p>
        </p:txBody>
      </p:sp>
      <p:sp>
        <p:nvSpPr>
          <p:cNvPr id="226318" name="Text Box 14"/>
          <p:cNvSpPr txBox="1">
            <a:spLocks noChangeArrowheads="1"/>
          </p:cNvSpPr>
          <p:nvPr/>
        </p:nvSpPr>
        <p:spPr bwMode="auto">
          <a:xfrm>
            <a:off x="250825" y="5688013"/>
            <a:ext cx="4032250" cy="987066"/>
          </a:xfrm>
          <a:prstGeom prst="rect">
            <a:avLst/>
          </a:prstGeom>
          <a:solidFill>
            <a:schemeClr val="bg1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en-US" altLang="ja-JP" sz="1000" dirty="0">
              <a:solidFill>
                <a:schemeClr val="tx2"/>
              </a:solidFill>
            </a:endParaRPr>
          </a:p>
          <a:p>
            <a:r>
              <a:rPr lang="en-US" altLang="ja-JP" sz="1200" dirty="0" smtClean="0">
                <a:solidFill>
                  <a:schemeClr val="tx2"/>
                </a:solidFill>
              </a:rPr>
              <a:t>Three storage sites in the eastern coastal area</a:t>
            </a:r>
            <a:r>
              <a:rPr lang="ja-JP" altLang="en-US" sz="1200" dirty="0" smtClean="0">
                <a:solidFill>
                  <a:schemeClr val="tx2"/>
                </a:solidFill>
              </a:rPr>
              <a:t>（</a:t>
            </a:r>
            <a:r>
              <a:rPr lang="en-US" altLang="ja-JP" sz="1200" dirty="0" smtClean="0">
                <a:solidFill>
                  <a:schemeClr val="tx2"/>
                </a:solidFill>
              </a:rPr>
              <a:t>total </a:t>
            </a:r>
            <a:r>
              <a:rPr lang="ja-JP" altLang="en-US" sz="1200" dirty="0" smtClean="0">
                <a:solidFill>
                  <a:schemeClr val="tx2"/>
                </a:solidFill>
              </a:rPr>
              <a:t>１００ｈａ）</a:t>
            </a:r>
            <a:r>
              <a:rPr lang="en-US" altLang="ja-JP" sz="1200" dirty="0" smtClean="0">
                <a:solidFill>
                  <a:schemeClr val="tx2"/>
                </a:solidFill>
              </a:rPr>
              <a:t>and temporary disposal facilities were made.</a:t>
            </a:r>
            <a:endParaRPr lang="ja-JP" altLang="en-US" sz="1400" dirty="0">
              <a:solidFill>
                <a:schemeClr val="tx2"/>
              </a:solidFill>
            </a:endParaRPr>
          </a:p>
          <a:p>
            <a:r>
              <a:rPr lang="en-US" altLang="ja-JP" sz="1200" dirty="0" smtClean="0">
                <a:solidFill>
                  <a:schemeClr val="tx2"/>
                </a:solidFill>
              </a:rPr>
              <a:t>Rubbles were separated into over 10 types such as concrete, home appliances, wood, etc. </a:t>
            </a:r>
            <a:endParaRPr lang="ja-JP" altLang="en-US" sz="1200" dirty="0">
              <a:solidFill>
                <a:schemeClr val="tx2"/>
              </a:solidFill>
            </a:endParaRPr>
          </a:p>
        </p:txBody>
      </p:sp>
      <p:sp>
        <p:nvSpPr>
          <p:cNvPr id="226319" name="Text Box 15"/>
          <p:cNvSpPr txBox="1">
            <a:spLocks noChangeArrowheads="1"/>
          </p:cNvSpPr>
          <p:nvPr/>
        </p:nvSpPr>
        <p:spPr bwMode="auto">
          <a:xfrm>
            <a:off x="395288" y="3325813"/>
            <a:ext cx="3240608" cy="307777"/>
          </a:xfrm>
          <a:prstGeom prst="rect">
            <a:avLst/>
          </a:prstGeom>
          <a:solidFill>
            <a:srgbClr val="C8B39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rgbClr val="0033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ja-JP" sz="1400" b="1" dirty="0" smtClean="0"/>
              <a:t>Sendai Method</a:t>
            </a:r>
            <a:r>
              <a:rPr lang="ja-JP" altLang="en-US" sz="1400" b="1" dirty="0" smtClean="0"/>
              <a:t>（</a:t>
            </a:r>
            <a:r>
              <a:rPr lang="en-US" altLang="ja-JP" sz="1400" b="1" dirty="0" smtClean="0"/>
              <a:t>disposal inside the city</a:t>
            </a:r>
            <a:r>
              <a:rPr lang="ja-JP" altLang="en-US" sz="1400" b="1" dirty="0" smtClean="0"/>
              <a:t>）</a:t>
            </a:r>
            <a:endParaRPr lang="ja-JP" altLang="en-US" sz="1400" b="1" dirty="0"/>
          </a:p>
        </p:txBody>
      </p:sp>
      <p:sp>
        <p:nvSpPr>
          <p:cNvPr id="226320" name="Rectangle 16"/>
          <p:cNvSpPr>
            <a:spLocks noChangeArrowheads="1"/>
          </p:cNvSpPr>
          <p:nvPr/>
        </p:nvSpPr>
        <p:spPr bwMode="auto">
          <a:xfrm>
            <a:off x="250825" y="4046538"/>
            <a:ext cx="1944688" cy="792162"/>
          </a:xfrm>
          <a:prstGeom prst="rect">
            <a:avLst/>
          </a:prstGeom>
          <a:solidFill>
            <a:schemeClr val="bg1"/>
          </a:solidFill>
          <a:ln w="38100" cmpd="dbl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r>
              <a:rPr lang="en-US" altLang="ja-JP" sz="1400" dirty="0" smtClean="0">
                <a:solidFill>
                  <a:srgbClr val="D25328"/>
                </a:solidFill>
              </a:rPr>
              <a:t>burnable</a:t>
            </a:r>
            <a:endParaRPr lang="ja-JP" altLang="en-US" sz="1400" dirty="0">
              <a:solidFill>
                <a:srgbClr val="D25328"/>
              </a:solidFill>
            </a:endParaRPr>
          </a:p>
          <a:p>
            <a:r>
              <a:rPr lang="en-US" altLang="ja-JP" sz="1400" dirty="0" smtClean="0">
                <a:solidFill>
                  <a:srgbClr val="D25328"/>
                </a:solidFill>
              </a:rPr>
              <a:t>non-burnable</a:t>
            </a:r>
            <a:r>
              <a:rPr lang="ja-JP" altLang="en-US" sz="1400" dirty="0">
                <a:solidFill>
                  <a:srgbClr val="D25328"/>
                </a:solidFill>
              </a:rPr>
              <a:t>　</a:t>
            </a:r>
            <a:r>
              <a:rPr lang="en-US" altLang="ja-JP" sz="1400" dirty="0" smtClean="0"/>
              <a:t>roughly</a:t>
            </a:r>
            <a:endParaRPr lang="ja-JP" altLang="en-US" sz="1400" dirty="0"/>
          </a:p>
          <a:p>
            <a:r>
              <a:rPr lang="en-US" altLang="ja-JP" sz="1400" dirty="0" smtClean="0">
                <a:solidFill>
                  <a:srgbClr val="D25328"/>
                </a:solidFill>
              </a:rPr>
              <a:t>recyclable         </a:t>
            </a:r>
            <a:r>
              <a:rPr lang="en-US" altLang="ja-JP" sz="1400" dirty="0" smtClean="0"/>
              <a:t>separated</a:t>
            </a:r>
            <a:endParaRPr lang="ja-JP" altLang="en-US" sz="1400" dirty="0"/>
          </a:p>
          <a:p>
            <a:endParaRPr lang="en-US" altLang="ja-JP" sz="1400" dirty="0"/>
          </a:p>
        </p:txBody>
      </p:sp>
      <p:sp>
        <p:nvSpPr>
          <p:cNvPr id="226321" name="AutoShape 17"/>
          <p:cNvSpPr>
            <a:spLocks noChangeArrowheads="1"/>
          </p:cNvSpPr>
          <p:nvPr/>
        </p:nvSpPr>
        <p:spPr bwMode="auto">
          <a:xfrm rot="5400000">
            <a:off x="1116013" y="4981575"/>
            <a:ext cx="396875" cy="396875"/>
          </a:xfrm>
          <a:prstGeom prst="rightArrow">
            <a:avLst>
              <a:gd name="adj1" fmla="val 26407"/>
              <a:gd name="adj2" fmla="val 60005"/>
            </a:avLst>
          </a:prstGeom>
          <a:solidFill>
            <a:srgbClr val="D2532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26322" name="Text Box 18"/>
          <p:cNvSpPr txBox="1">
            <a:spLocks noChangeArrowheads="1"/>
          </p:cNvSpPr>
          <p:nvPr/>
        </p:nvSpPr>
        <p:spPr bwMode="auto">
          <a:xfrm>
            <a:off x="314325" y="5549900"/>
            <a:ext cx="1567480" cy="307777"/>
          </a:xfrm>
          <a:prstGeom prst="rect">
            <a:avLst/>
          </a:prstGeom>
          <a:solidFill>
            <a:schemeClr val="bg1"/>
          </a:solidFill>
          <a:ln w="9525">
            <a:solidFill>
              <a:srgbClr val="8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 b="1" dirty="0" smtClean="0">
                <a:solidFill>
                  <a:srgbClr val="996600"/>
                </a:solidFill>
              </a:rPr>
              <a:t>rubble storage site</a:t>
            </a:r>
            <a:endParaRPr lang="ja-JP" altLang="en-US" sz="1400" b="1" dirty="0">
              <a:solidFill>
                <a:srgbClr val="996600"/>
              </a:solidFill>
            </a:endParaRPr>
          </a:p>
        </p:txBody>
      </p:sp>
      <p:sp>
        <p:nvSpPr>
          <p:cNvPr id="226323" name="Text Box 19"/>
          <p:cNvSpPr txBox="1">
            <a:spLocks noChangeArrowheads="1"/>
          </p:cNvSpPr>
          <p:nvPr/>
        </p:nvSpPr>
        <p:spPr bwMode="auto">
          <a:xfrm>
            <a:off x="323850" y="3803650"/>
            <a:ext cx="1121333" cy="307777"/>
          </a:xfrm>
          <a:prstGeom prst="rect">
            <a:avLst/>
          </a:prstGeom>
          <a:solidFill>
            <a:schemeClr val="bg1"/>
          </a:solidFill>
          <a:ln w="9525">
            <a:solidFill>
              <a:srgbClr val="8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 b="1" dirty="0" smtClean="0">
                <a:solidFill>
                  <a:srgbClr val="996600"/>
                </a:solidFill>
              </a:rPr>
              <a:t>Affected site</a:t>
            </a:r>
            <a:endParaRPr lang="ja-JP" altLang="en-US" sz="1400" b="1" dirty="0">
              <a:solidFill>
                <a:srgbClr val="996600"/>
              </a:solidFill>
            </a:endParaRPr>
          </a:p>
        </p:txBody>
      </p:sp>
      <p:sp>
        <p:nvSpPr>
          <p:cNvPr id="226324" name="Text Box 20"/>
          <p:cNvSpPr txBox="1">
            <a:spLocks noChangeArrowheads="1"/>
          </p:cNvSpPr>
          <p:nvPr/>
        </p:nvSpPr>
        <p:spPr bwMode="auto">
          <a:xfrm>
            <a:off x="4408488" y="4637088"/>
            <a:ext cx="171187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1200" dirty="0" smtClean="0"/>
              <a:t>（</a:t>
            </a:r>
            <a:r>
              <a:rPr lang="en-US" altLang="ja-JP" sz="1200" dirty="0" smtClean="0"/>
              <a:t>temporary incinerator</a:t>
            </a:r>
            <a:r>
              <a:rPr lang="ja-JP" altLang="en-US" sz="1200" dirty="0" smtClean="0"/>
              <a:t>）</a:t>
            </a:r>
            <a:endParaRPr lang="ja-JP" altLang="en-US" sz="1200" dirty="0"/>
          </a:p>
        </p:txBody>
      </p:sp>
      <p:sp>
        <p:nvSpPr>
          <p:cNvPr id="226325" name="Text Box 21"/>
          <p:cNvSpPr txBox="1">
            <a:spLocks noChangeArrowheads="1"/>
          </p:cNvSpPr>
          <p:nvPr/>
        </p:nvSpPr>
        <p:spPr bwMode="auto">
          <a:xfrm>
            <a:off x="6804025" y="4637088"/>
            <a:ext cx="212407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ja-JP" altLang="en-US" sz="1200" dirty="0" smtClean="0"/>
              <a:t>（</a:t>
            </a:r>
            <a:r>
              <a:rPr lang="en-US" altLang="ja-JP" sz="1200" dirty="0" smtClean="0"/>
              <a:t>damaged vehicles</a:t>
            </a:r>
            <a:r>
              <a:rPr lang="ja-JP" altLang="en-US" sz="1200" dirty="0" smtClean="0"/>
              <a:t>）</a:t>
            </a:r>
            <a:endParaRPr lang="ja-JP" altLang="en-US" sz="1200" dirty="0"/>
          </a:p>
        </p:txBody>
      </p:sp>
      <p:sp>
        <p:nvSpPr>
          <p:cNvPr id="226326" name="Text Box 22"/>
          <p:cNvSpPr txBox="1">
            <a:spLocks noChangeArrowheads="1"/>
          </p:cNvSpPr>
          <p:nvPr/>
        </p:nvSpPr>
        <p:spPr bwMode="auto">
          <a:xfrm>
            <a:off x="4500562" y="6508750"/>
            <a:ext cx="194364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ja-JP" altLang="en-US" sz="1200" dirty="0" smtClean="0"/>
              <a:t>（</a:t>
            </a:r>
            <a:r>
              <a:rPr lang="en-US" altLang="ja-JP" sz="1200" dirty="0" smtClean="0"/>
              <a:t>home </a:t>
            </a:r>
            <a:r>
              <a:rPr lang="en-US" altLang="ja-JP" sz="1200" dirty="0"/>
              <a:t>electric </a:t>
            </a:r>
            <a:r>
              <a:rPr lang="en-US" altLang="ja-JP" sz="1200" dirty="0" smtClean="0"/>
              <a:t>appliances</a:t>
            </a:r>
            <a:r>
              <a:rPr lang="ja-JP" altLang="en-US" sz="1200" dirty="0" smtClean="0"/>
              <a:t>）</a:t>
            </a:r>
            <a:endParaRPr lang="ja-JP" altLang="en-US" sz="1200" dirty="0"/>
          </a:p>
        </p:txBody>
      </p:sp>
      <p:sp>
        <p:nvSpPr>
          <p:cNvPr id="226327" name="Text Box 23"/>
          <p:cNvSpPr txBox="1">
            <a:spLocks noChangeArrowheads="1"/>
          </p:cNvSpPr>
          <p:nvPr/>
        </p:nvSpPr>
        <p:spPr bwMode="auto">
          <a:xfrm>
            <a:off x="6804025" y="6508750"/>
            <a:ext cx="19558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ja-JP" altLang="en-US" sz="1200" dirty="0" smtClean="0"/>
              <a:t>（</a:t>
            </a:r>
            <a:r>
              <a:rPr lang="en-US" altLang="ja-JP" sz="1200" dirty="0" smtClean="0"/>
              <a:t>metal</a:t>
            </a:r>
            <a:r>
              <a:rPr lang="ja-JP" altLang="en-US" sz="1200" dirty="0" smtClean="0"/>
              <a:t>）</a:t>
            </a:r>
            <a:endParaRPr lang="ja-JP" altLang="en-US" sz="1200" dirty="0"/>
          </a:p>
        </p:txBody>
      </p:sp>
      <p:pic>
        <p:nvPicPr>
          <p:cNvPr id="226328" name="Picture 2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83" r="23653"/>
          <a:stretch>
            <a:fillRect/>
          </a:stretch>
        </p:blipFill>
        <p:spPr bwMode="auto">
          <a:xfrm>
            <a:off x="4427538" y="4941888"/>
            <a:ext cx="2232025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6329" name="Picture 2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4941888"/>
            <a:ext cx="2125663" cy="159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6330" name="Picture 2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033713"/>
            <a:ext cx="2160588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6332" name="Text Box 28"/>
          <p:cNvSpPr txBox="1">
            <a:spLocks noChangeArrowheads="1"/>
          </p:cNvSpPr>
          <p:nvPr/>
        </p:nvSpPr>
        <p:spPr bwMode="auto">
          <a:xfrm>
            <a:off x="5183187" y="2267458"/>
            <a:ext cx="3744913" cy="307777"/>
          </a:xfrm>
          <a:prstGeom prst="rect">
            <a:avLst/>
          </a:prstGeom>
          <a:solidFill>
            <a:srgbClr val="CCFF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smtClean="0">
                <a:latin typeface="HGP創英角ｺﾞｼｯｸUB" pitchFamily="50" charset="-128"/>
                <a:ea typeface="HGP創英角ｺﾞｼｯｸUB" pitchFamily="50" charset="-128"/>
              </a:rPr>
              <a:t>As of Mar. 2014</a:t>
            </a:r>
            <a:r>
              <a:rPr lang="ja-JP" altLang="en-US" sz="1400" dirty="0" smtClean="0">
                <a:latin typeface="HGP創英角ｺﾞｼｯｸUB" pitchFamily="50" charset="-128"/>
                <a:ea typeface="HGP創英角ｺﾞｼｯｸUB" pitchFamily="50" charset="-128"/>
              </a:rPr>
              <a:t>　　</a:t>
            </a:r>
            <a:r>
              <a:rPr lang="ja-JP" altLang="en-US" sz="1400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en-US" altLang="ja-JP" sz="1400" dirty="0" smtClean="0">
                <a:latin typeface="HGP創英角ｺﾞｼｯｸUB" pitchFamily="50" charset="-128"/>
                <a:ea typeface="HGP創英角ｺﾞｼｯｸUB" pitchFamily="50" charset="-128"/>
              </a:rPr>
              <a:t>recycling rate</a:t>
            </a:r>
            <a:r>
              <a:rPr lang="ja-JP" altLang="en-US" sz="1400" dirty="0">
                <a:latin typeface="HGP創英角ｺﾞｼｯｸUB" pitchFamily="50" charset="-128"/>
                <a:ea typeface="HGP創英角ｺﾞｼｯｸUB" pitchFamily="50" charset="-128"/>
              </a:rPr>
              <a:t> </a:t>
            </a:r>
            <a:r>
              <a:rPr lang="en-US" altLang="ja-JP" sz="1400" dirty="0" smtClean="0">
                <a:latin typeface="HGP創英角ｺﾞｼｯｸUB" pitchFamily="50" charset="-128"/>
                <a:ea typeface="HGP創英角ｺﾞｼｯｸUB" pitchFamily="50" charset="-128"/>
              </a:rPr>
              <a:t>; 72</a:t>
            </a:r>
            <a:r>
              <a:rPr lang="ja-JP" altLang="en-US" sz="1400" dirty="0" smtClean="0">
                <a:latin typeface="HGP創英角ｺﾞｼｯｸUB" pitchFamily="50" charset="-128"/>
                <a:ea typeface="HGP創英角ｺﾞｼｯｸUB" pitchFamily="50" charset="-128"/>
              </a:rPr>
              <a:t>％</a:t>
            </a:r>
            <a:endParaRPr lang="ja-JP" altLang="en-US" sz="14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8" name="正方形/長方形 1"/>
          <p:cNvSpPr>
            <a:spLocks noChangeArrowheads="1"/>
          </p:cNvSpPr>
          <p:nvPr/>
        </p:nvSpPr>
        <p:spPr bwMode="auto">
          <a:xfrm>
            <a:off x="0" y="0"/>
            <a:ext cx="9144000" cy="500063"/>
          </a:xfrm>
          <a:prstGeom prst="rect">
            <a:avLst/>
          </a:prstGeom>
          <a:gradFill rotWithShape="1">
            <a:gsLst>
              <a:gs pos="0">
                <a:srgbClr val="39AD39"/>
              </a:gs>
              <a:gs pos="50000">
                <a:srgbClr val="7ED47E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altLang="ja-JP" sz="2400" b="1" i="1" dirty="0" smtClean="0">
                <a:solidFill>
                  <a:srgbClr val="FFFFFF"/>
                </a:solidFill>
                <a:latin typeface="HG丸ｺﾞｼｯｸM-PRO" pitchFamily="50" charset="-128"/>
                <a:ea typeface="HG丸ｺﾞｼｯｸM-PRO" pitchFamily="50" charset="-128"/>
              </a:rPr>
              <a:t>Disposal of Disaster Waste</a:t>
            </a:r>
            <a:endParaRPr lang="ja-JP" altLang="en-US" sz="2400" b="1" i="1" dirty="0" smtClean="0">
              <a:solidFill>
                <a:srgbClr val="FFFFFF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2" name="右中かっこ 1"/>
          <p:cNvSpPr/>
          <p:nvPr/>
        </p:nvSpPr>
        <p:spPr>
          <a:xfrm>
            <a:off x="1331640" y="4149080"/>
            <a:ext cx="72008" cy="57606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38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>
            <a:spLocks noChangeArrowheads="1"/>
          </p:cNvSpPr>
          <p:nvPr/>
        </p:nvSpPr>
        <p:spPr bwMode="auto">
          <a:xfrm>
            <a:off x="0" y="0"/>
            <a:ext cx="9144000" cy="500063"/>
          </a:xfrm>
          <a:prstGeom prst="rect">
            <a:avLst/>
          </a:prstGeom>
          <a:gradFill rotWithShape="1">
            <a:gsLst>
              <a:gs pos="0">
                <a:srgbClr val="39AD39"/>
              </a:gs>
              <a:gs pos="50000">
                <a:srgbClr val="7ED47E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altLang="ja-JP" sz="2400" b="1" i="1" dirty="0" smtClean="0">
                <a:solidFill>
                  <a:srgbClr val="FFFFFF"/>
                </a:solidFill>
                <a:latin typeface="HG丸ｺﾞｼｯｸM-PRO" pitchFamily="50" charset="-128"/>
                <a:ea typeface="HG丸ｺﾞｼｯｸM-PRO" pitchFamily="50" charset="-128"/>
              </a:rPr>
              <a:t>Disposal of Disaster Waste</a:t>
            </a:r>
            <a:r>
              <a:rPr lang="ja-JP" altLang="en-US" sz="2400" b="1" i="1" dirty="0" smtClean="0">
                <a:solidFill>
                  <a:srgbClr val="FFFFFF"/>
                </a:solidFill>
                <a:latin typeface="HG丸ｺﾞｼｯｸM-PRO" pitchFamily="50" charset="-128"/>
                <a:ea typeface="HG丸ｺﾞｼｯｸM-PRO" pitchFamily="50" charset="-128"/>
              </a:rPr>
              <a:t>（２）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140743" y="764704"/>
            <a:ext cx="8784976" cy="3384376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400" dirty="0" smtClean="0">
                <a:solidFill>
                  <a:schemeClr val="tx1"/>
                </a:solidFill>
              </a:rPr>
              <a:t>Mar. </a:t>
            </a:r>
            <a:r>
              <a:rPr kumimoji="1" lang="ja-JP" altLang="en-US" sz="1400" b="1" dirty="0" smtClean="0">
                <a:solidFill>
                  <a:schemeClr val="tx1"/>
                </a:solidFill>
              </a:rPr>
              <a:t>１１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　   </a:t>
            </a:r>
            <a:r>
              <a:rPr lang="en-US" altLang="ja-JP" sz="1400" dirty="0" smtClean="0">
                <a:solidFill>
                  <a:schemeClr val="tx1"/>
                </a:solidFill>
              </a:rPr>
              <a:t>Human waste disposal facilities were fully  destroyed due to tsunami</a:t>
            </a:r>
            <a:endParaRPr lang="en-US" altLang="ja-JP" sz="1400" dirty="0">
              <a:solidFill>
                <a:schemeClr val="tx1"/>
              </a:solidFill>
            </a:endParaRPr>
          </a:p>
          <a:p>
            <a:r>
              <a:rPr kumimoji="1" lang="ja-JP" altLang="en-US" dirty="0" smtClean="0">
                <a:solidFill>
                  <a:schemeClr val="tx1"/>
                </a:solidFill>
              </a:rPr>
              <a:t>　　　　　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  </a:t>
            </a:r>
            <a:r>
              <a:rPr kumimoji="1" lang="en-US" altLang="ja-JP" sz="1400" dirty="0" smtClean="0">
                <a:solidFill>
                  <a:schemeClr val="tx1"/>
                </a:solidFill>
              </a:rPr>
              <a:t>All waste incineration </a:t>
            </a:r>
            <a:r>
              <a:rPr lang="en-US" altLang="ja-JP" sz="1400" dirty="0" smtClean="0">
                <a:solidFill>
                  <a:schemeClr val="tx1"/>
                </a:solidFill>
              </a:rPr>
              <a:t>plants made emergency stops and were damaged due to vibration from the  </a:t>
            </a:r>
          </a:p>
          <a:p>
            <a:r>
              <a:rPr lang="en-US" altLang="ja-JP" sz="1400" dirty="0">
                <a:solidFill>
                  <a:schemeClr val="tx1"/>
                </a:solidFill>
              </a:rPr>
              <a:t> </a:t>
            </a:r>
            <a:r>
              <a:rPr lang="en-US" altLang="ja-JP" sz="1400" dirty="0" smtClean="0">
                <a:solidFill>
                  <a:schemeClr val="tx1"/>
                </a:solidFill>
              </a:rPr>
              <a:t>                    earthquake</a:t>
            </a:r>
            <a:endParaRPr kumimoji="1" lang="en-US" altLang="ja-JP" sz="1400" dirty="0" smtClean="0">
              <a:solidFill>
                <a:schemeClr val="tx1"/>
              </a:solidFill>
            </a:endParaRPr>
          </a:p>
          <a:p>
            <a:r>
              <a:rPr lang="en-US" altLang="ja-JP" sz="1400" dirty="0" smtClean="0">
                <a:solidFill>
                  <a:schemeClr val="tx1"/>
                </a:solidFill>
              </a:rPr>
              <a:t>Mar. </a:t>
            </a:r>
            <a:r>
              <a:rPr kumimoji="1" lang="ja-JP" altLang="en-US" sz="1400" b="1" dirty="0" smtClean="0">
                <a:solidFill>
                  <a:schemeClr val="tx1"/>
                </a:solidFill>
              </a:rPr>
              <a:t>１２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　  </a:t>
            </a:r>
            <a:r>
              <a:rPr lang="en-US" altLang="ja-JP" sz="1400" dirty="0">
                <a:solidFill>
                  <a:schemeClr val="tx1"/>
                </a:solidFill>
              </a:rPr>
              <a:t> </a:t>
            </a:r>
            <a:r>
              <a:rPr lang="en-US" altLang="ja-JP" sz="1400" dirty="0" smtClean="0">
                <a:solidFill>
                  <a:schemeClr val="tx1"/>
                </a:solidFill>
              </a:rPr>
              <a:t>Collection of human waste from</a:t>
            </a:r>
            <a:r>
              <a:rPr lang="ja-JP" altLang="en-US" sz="1400" dirty="0">
                <a:solidFill>
                  <a:schemeClr val="tx1"/>
                </a:solidFill>
              </a:rPr>
              <a:t> </a:t>
            </a:r>
            <a:r>
              <a:rPr lang="en-US" altLang="ja-JP" sz="1400" dirty="0" smtClean="0">
                <a:solidFill>
                  <a:schemeClr val="tx1"/>
                </a:solidFill>
              </a:rPr>
              <a:t>temporary toilets at evacuation centers began</a:t>
            </a:r>
            <a:endParaRPr kumimoji="1" lang="en-US" altLang="ja-JP" sz="1400" dirty="0" smtClean="0">
              <a:solidFill>
                <a:schemeClr val="tx1"/>
              </a:solidFill>
            </a:endParaRPr>
          </a:p>
          <a:p>
            <a:r>
              <a:rPr lang="en-US" altLang="ja-JP" sz="1400" dirty="0" smtClean="0">
                <a:solidFill>
                  <a:schemeClr val="tx1"/>
                </a:solidFill>
              </a:rPr>
              <a:t>Mar. </a:t>
            </a:r>
            <a:r>
              <a:rPr lang="ja-JP" altLang="en-US" sz="1400" b="1" dirty="0" smtClean="0">
                <a:solidFill>
                  <a:schemeClr val="tx1"/>
                </a:solidFill>
              </a:rPr>
              <a:t>１３</a:t>
            </a:r>
            <a:r>
              <a:rPr lang="ja-JP" altLang="en-US" sz="1400" dirty="0" smtClean="0">
                <a:solidFill>
                  <a:schemeClr val="tx1"/>
                </a:solidFill>
              </a:rPr>
              <a:t>　   </a:t>
            </a:r>
            <a:r>
              <a:rPr lang="en-US" altLang="ja-JP" sz="1400" dirty="0" smtClean="0">
                <a:solidFill>
                  <a:schemeClr val="tx1"/>
                </a:solidFill>
              </a:rPr>
              <a:t>Garbage collection at evacuation centers began</a:t>
            </a:r>
          </a:p>
          <a:p>
            <a:r>
              <a:rPr lang="en-US" altLang="ja-JP" sz="1400" dirty="0" smtClean="0">
                <a:solidFill>
                  <a:schemeClr val="tx1"/>
                </a:solidFill>
              </a:rPr>
              <a:t>Mar. </a:t>
            </a:r>
            <a:r>
              <a:rPr kumimoji="1" lang="ja-JP" altLang="en-US" sz="1400" b="1" dirty="0" smtClean="0">
                <a:solidFill>
                  <a:schemeClr val="tx1"/>
                </a:solidFill>
              </a:rPr>
              <a:t>１４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　   </a:t>
            </a:r>
            <a:r>
              <a:rPr kumimoji="1" lang="en-US" altLang="ja-JP" sz="1400" dirty="0" smtClean="0">
                <a:solidFill>
                  <a:schemeClr val="tx1"/>
                </a:solidFill>
              </a:rPr>
              <a:t>Plants resumed operation</a:t>
            </a:r>
          </a:p>
          <a:p>
            <a:r>
              <a:rPr lang="en-US" altLang="ja-JP" sz="1400" dirty="0" smtClean="0">
                <a:solidFill>
                  <a:schemeClr val="tx1"/>
                </a:solidFill>
              </a:rPr>
              <a:t>Mar. </a:t>
            </a:r>
            <a:r>
              <a:rPr lang="ja-JP" altLang="en-US" sz="1400" b="1" dirty="0" smtClean="0">
                <a:solidFill>
                  <a:schemeClr val="tx1"/>
                </a:solidFill>
              </a:rPr>
              <a:t>１５</a:t>
            </a:r>
            <a:r>
              <a:rPr lang="ja-JP" altLang="en-US" sz="1400" dirty="0" smtClean="0">
                <a:solidFill>
                  <a:schemeClr val="tx1"/>
                </a:solidFill>
              </a:rPr>
              <a:t>　   </a:t>
            </a:r>
            <a:r>
              <a:rPr lang="en-US" altLang="ja-JP" sz="1400" dirty="0" smtClean="0">
                <a:solidFill>
                  <a:schemeClr val="tx1"/>
                </a:solidFill>
              </a:rPr>
              <a:t>Temporary waste storage sites where citizens bring in disaster waste by themselves opened (5 in the city)</a:t>
            </a:r>
          </a:p>
          <a:p>
            <a:r>
              <a:rPr kumimoji="1" lang="ja-JP" altLang="en-US" sz="1400" dirty="0" smtClean="0">
                <a:solidFill>
                  <a:schemeClr val="tx1"/>
                </a:solidFill>
              </a:rPr>
              <a:t>　　　　　　　</a:t>
            </a:r>
            <a:r>
              <a:rPr lang="ja-JP" altLang="en-US" sz="1400" dirty="0">
                <a:solidFill>
                  <a:schemeClr val="tx1"/>
                </a:solidFill>
              </a:rPr>
              <a:t> </a:t>
            </a:r>
            <a:r>
              <a:rPr lang="en-US" altLang="ja-JP" sz="1400" dirty="0" smtClean="0">
                <a:solidFill>
                  <a:schemeClr val="tx1"/>
                </a:solidFill>
              </a:rPr>
              <a:t>Collection of household garbage and human waste resumed</a:t>
            </a:r>
            <a:endParaRPr kumimoji="1" lang="en-US" altLang="ja-JP" sz="1400" dirty="0" smtClean="0">
              <a:solidFill>
                <a:schemeClr val="tx1"/>
              </a:solidFill>
            </a:endParaRPr>
          </a:p>
          <a:p>
            <a:r>
              <a:rPr lang="en-US" altLang="ja-JP" sz="1400" dirty="0" smtClean="0">
                <a:solidFill>
                  <a:schemeClr val="tx1"/>
                </a:solidFill>
              </a:rPr>
              <a:t>Mar. </a:t>
            </a:r>
            <a:r>
              <a:rPr kumimoji="1" lang="ja-JP" altLang="en-US" sz="1400" b="1" dirty="0" smtClean="0">
                <a:solidFill>
                  <a:schemeClr val="tx1"/>
                </a:solidFill>
              </a:rPr>
              <a:t>２４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　   </a:t>
            </a:r>
            <a:r>
              <a:rPr kumimoji="1" lang="en-US" altLang="ja-JP" sz="1400" dirty="0" smtClean="0">
                <a:solidFill>
                  <a:schemeClr val="tx1"/>
                </a:solidFill>
              </a:rPr>
              <a:t>Collection of wet household goods etc. in areas affected by the tsunami</a:t>
            </a:r>
            <a:r>
              <a:rPr lang="ja-JP" altLang="en-US" sz="1400" dirty="0">
                <a:solidFill>
                  <a:schemeClr val="tx1"/>
                </a:solidFill>
              </a:rPr>
              <a:t> </a:t>
            </a:r>
            <a:r>
              <a:rPr lang="en-US" altLang="ja-JP" sz="1400" dirty="0" smtClean="0">
                <a:solidFill>
                  <a:schemeClr val="tx1"/>
                </a:solidFill>
              </a:rPr>
              <a:t>began</a:t>
            </a:r>
            <a:endParaRPr kumimoji="1" lang="en-US" altLang="ja-JP" sz="1400" dirty="0" smtClean="0">
              <a:solidFill>
                <a:schemeClr val="tx1"/>
              </a:solidFill>
            </a:endParaRPr>
          </a:p>
          <a:p>
            <a:r>
              <a:rPr lang="en-US" altLang="ja-JP" sz="1400" dirty="0" smtClean="0">
                <a:solidFill>
                  <a:schemeClr val="tx1"/>
                </a:solidFill>
              </a:rPr>
              <a:t>Mar. </a:t>
            </a:r>
            <a:r>
              <a:rPr lang="ja-JP" altLang="en-US" sz="1400" b="1" dirty="0" smtClean="0">
                <a:solidFill>
                  <a:schemeClr val="tx1"/>
                </a:solidFill>
              </a:rPr>
              <a:t>２８</a:t>
            </a:r>
            <a:r>
              <a:rPr lang="ja-JP" altLang="en-US" sz="1400" dirty="0" smtClean="0">
                <a:solidFill>
                  <a:schemeClr val="tx1"/>
                </a:solidFill>
              </a:rPr>
              <a:t>　   </a:t>
            </a:r>
            <a:r>
              <a:rPr lang="en-US" altLang="ja-JP" sz="1400" dirty="0" smtClean="0">
                <a:solidFill>
                  <a:schemeClr val="tx1"/>
                </a:solidFill>
              </a:rPr>
              <a:t>Temporary recovery of human waste disposal site</a:t>
            </a:r>
            <a:endParaRPr kumimoji="1" lang="en-US" altLang="ja-JP" sz="1400" dirty="0" smtClean="0">
              <a:solidFill>
                <a:schemeClr val="tx1"/>
              </a:solidFill>
            </a:endParaRPr>
          </a:p>
          <a:p>
            <a:r>
              <a:rPr lang="en-US" altLang="ja-JP" sz="1400" dirty="0" smtClean="0">
                <a:solidFill>
                  <a:schemeClr val="tx1"/>
                </a:solidFill>
              </a:rPr>
              <a:t>Mar. </a:t>
            </a:r>
            <a:r>
              <a:rPr lang="ja-JP" altLang="en-US" sz="1400" b="1" dirty="0" smtClean="0">
                <a:solidFill>
                  <a:schemeClr val="tx1"/>
                </a:solidFill>
              </a:rPr>
              <a:t>３０</a:t>
            </a:r>
            <a:r>
              <a:rPr lang="ja-JP" altLang="en-US" sz="1400" dirty="0" smtClean="0">
                <a:solidFill>
                  <a:schemeClr val="tx1"/>
                </a:solidFill>
              </a:rPr>
              <a:t>　   </a:t>
            </a:r>
            <a:r>
              <a:rPr lang="en-US" altLang="ja-JP" sz="1400" dirty="0">
                <a:solidFill>
                  <a:schemeClr val="tx1"/>
                </a:solidFill>
              </a:rPr>
              <a:t>R</a:t>
            </a:r>
            <a:r>
              <a:rPr lang="en-US" altLang="ja-JP" sz="1400" dirty="0" smtClean="0">
                <a:solidFill>
                  <a:schemeClr val="tx1"/>
                </a:solidFill>
              </a:rPr>
              <a:t>ubble storage site made available to pubic</a:t>
            </a:r>
          </a:p>
          <a:p>
            <a:r>
              <a:rPr kumimoji="1" lang="ja-JP" altLang="en-US" sz="1400" dirty="0">
                <a:solidFill>
                  <a:schemeClr val="tx1"/>
                </a:solidFill>
              </a:rPr>
              <a:t>　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　　　　　　 </a:t>
            </a:r>
            <a:r>
              <a:rPr lang="en-US" altLang="ja-JP" sz="1400" dirty="0">
                <a:solidFill>
                  <a:schemeClr val="tx1"/>
                </a:solidFill>
              </a:rPr>
              <a:t>R</a:t>
            </a:r>
            <a:r>
              <a:rPr kumimoji="1" lang="en-US" altLang="ja-JP" sz="1400" dirty="0" smtClean="0">
                <a:solidFill>
                  <a:schemeClr val="tx1"/>
                </a:solidFill>
              </a:rPr>
              <a:t>emoval of disaster waste in areas affected by the tsunami </a:t>
            </a:r>
            <a:r>
              <a:rPr lang="en-US" altLang="ja-JP" sz="1400" dirty="0" smtClean="0">
                <a:solidFill>
                  <a:schemeClr val="tx1"/>
                </a:solidFill>
              </a:rPr>
              <a:t>began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205061" y="4631010"/>
            <a:ext cx="8784976" cy="187220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600" dirty="0" smtClean="0">
                <a:solidFill>
                  <a:schemeClr val="tx1"/>
                </a:solidFill>
              </a:rPr>
              <a:t>・</a:t>
            </a:r>
            <a:r>
              <a:rPr kumimoji="1" lang="en-US" altLang="ja-JP" sz="1600" dirty="0" smtClean="0">
                <a:solidFill>
                  <a:schemeClr val="tx1"/>
                </a:solidFill>
              </a:rPr>
              <a:t>Asbestos</a:t>
            </a:r>
            <a:r>
              <a:rPr kumimoji="1" lang="ja-JP" altLang="en-US" sz="1600" dirty="0" smtClean="0">
                <a:solidFill>
                  <a:schemeClr val="tx1"/>
                </a:solidFill>
              </a:rPr>
              <a:t>・・・</a:t>
            </a:r>
            <a:r>
              <a:rPr kumimoji="1" lang="en-US" altLang="ja-JP" sz="1600" dirty="0" smtClean="0">
                <a:solidFill>
                  <a:schemeClr val="tx1"/>
                </a:solidFill>
              </a:rPr>
              <a:t>Monitoring at all areas within the city.</a:t>
            </a:r>
            <a:r>
              <a:rPr lang="ja-JP" altLang="en-US" sz="1600" dirty="0">
                <a:solidFill>
                  <a:schemeClr val="tx1"/>
                </a:solidFill>
              </a:rPr>
              <a:t> </a:t>
            </a:r>
            <a:r>
              <a:rPr lang="ja-JP" altLang="en-US" sz="1600" dirty="0" smtClean="0">
                <a:solidFill>
                  <a:schemeClr val="tx1"/>
                </a:solidFill>
              </a:rPr>
              <a:t> </a:t>
            </a:r>
            <a:r>
              <a:rPr lang="en-US" altLang="ja-JP" sz="1600" dirty="0" smtClean="0">
                <a:solidFill>
                  <a:schemeClr val="tx1"/>
                </a:solidFill>
              </a:rPr>
              <a:t>Scattering asbestos waste from pulling down damaged houses removed and sealed on the spot, taken directly to final disposal site, then buried. </a:t>
            </a:r>
            <a:endParaRPr kumimoji="1" lang="en-US" altLang="ja-JP" sz="1600" dirty="0" smtClean="0">
              <a:solidFill>
                <a:schemeClr val="tx1"/>
              </a:solidFill>
            </a:endParaRPr>
          </a:p>
          <a:p>
            <a:endParaRPr kumimoji="1" lang="en-US" altLang="ja-JP" sz="1600" dirty="0" smtClean="0">
              <a:solidFill>
                <a:schemeClr val="tx1"/>
              </a:solidFill>
            </a:endParaRPr>
          </a:p>
          <a:p>
            <a:r>
              <a:rPr lang="ja-JP" altLang="en-US" sz="1600" dirty="0" smtClean="0">
                <a:solidFill>
                  <a:schemeClr val="tx1"/>
                </a:solidFill>
              </a:rPr>
              <a:t>・</a:t>
            </a:r>
            <a:r>
              <a:rPr lang="en-US" altLang="ja-JP" sz="1600" dirty="0" smtClean="0">
                <a:solidFill>
                  <a:schemeClr val="tx1"/>
                </a:solidFill>
              </a:rPr>
              <a:t>Soil Contamination</a:t>
            </a:r>
            <a:r>
              <a:rPr lang="ja-JP" altLang="en-US" sz="1600" dirty="0" smtClean="0">
                <a:solidFill>
                  <a:schemeClr val="tx1"/>
                </a:solidFill>
              </a:rPr>
              <a:t>・・・</a:t>
            </a:r>
            <a:r>
              <a:rPr lang="en-US" altLang="ja-JP" sz="1600" dirty="0" smtClean="0">
                <a:solidFill>
                  <a:schemeClr val="tx1"/>
                </a:solidFill>
              </a:rPr>
              <a:t>Asphalt paving and anti-leak sheet lining at rubble storage sites</a:t>
            </a:r>
          </a:p>
          <a:p>
            <a:endParaRPr kumimoji="1" lang="en-US" altLang="ja-JP" sz="1600" dirty="0">
              <a:solidFill>
                <a:schemeClr val="tx1"/>
              </a:solidFill>
            </a:endParaRPr>
          </a:p>
          <a:p>
            <a:r>
              <a:rPr kumimoji="1" lang="ja-JP" altLang="en-US" sz="1600" dirty="0" smtClean="0">
                <a:solidFill>
                  <a:schemeClr val="tx1"/>
                </a:solidFill>
              </a:rPr>
              <a:t>・</a:t>
            </a:r>
            <a:r>
              <a:rPr lang="en-US" altLang="ja-JP" sz="1600" dirty="0" smtClean="0">
                <a:solidFill>
                  <a:schemeClr val="tx1"/>
                </a:solidFill>
              </a:rPr>
              <a:t>Dioxins</a:t>
            </a:r>
            <a:r>
              <a:rPr kumimoji="1" lang="ja-JP" altLang="en-US" sz="1600" dirty="0" smtClean="0">
                <a:solidFill>
                  <a:schemeClr val="tx1"/>
                </a:solidFill>
              </a:rPr>
              <a:t>・・・</a:t>
            </a:r>
            <a:r>
              <a:rPr kumimoji="1" lang="en-US" altLang="ja-JP" sz="1600" dirty="0" smtClean="0">
                <a:solidFill>
                  <a:schemeClr val="tx1"/>
                </a:solidFill>
              </a:rPr>
              <a:t>Same level of exhaust control facilities as existing waste disposal plants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323528" y="4414986"/>
            <a:ext cx="2160240" cy="432048"/>
          </a:xfrm>
          <a:prstGeom prst="roundRect">
            <a:avLst/>
          </a:prstGeom>
          <a:solidFill>
            <a:srgbClr val="92D050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 dirty="0" smtClean="0">
                <a:solidFill>
                  <a:schemeClr val="tx1"/>
                </a:solidFill>
              </a:rPr>
              <a:t>Environmental-friendly Measures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6588224" y="473377"/>
            <a:ext cx="2664296" cy="64807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rgbClr val="FF0000"/>
                </a:solidFill>
              </a:rPr>
              <a:t>Complete Stop in Waste Disposal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59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>
            <a:spLocks noChangeArrowheads="1"/>
          </p:cNvSpPr>
          <p:nvPr/>
        </p:nvSpPr>
        <p:spPr bwMode="auto">
          <a:xfrm>
            <a:off x="0" y="0"/>
            <a:ext cx="9144000" cy="500063"/>
          </a:xfrm>
          <a:prstGeom prst="rect">
            <a:avLst/>
          </a:prstGeom>
          <a:gradFill rotWithShape="1">
            <a:gsLst>
              <a:gs pos="0">
                <a:srgbClr val="39AD39"/>
              </a:gs>
              <a:gs pos="50000">
                <a:srgbClr val="7ED47E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altLang="ja-JP" sz="2400" b="1" i="1" dirty="0" smtClean="0">
                <a:solidFill>
                  <a:srgbClr val="FFFFFF"/>
                </a:solidFill>
                <a:latin typeface="HG丸ｺﾞｼｯｸM-PRO" pitchFamily="50" charset="-128"/>
                <a:ea typeface="HG丸ｺﾞｼｯｸM-PRO" pitchFamily="50" charset="-128"/>
              </a:rPr>
              <a:t>Disaster Waste Handling System</a:t>
            </a:r>
            <a:endParaRPr lang="ja-JP" altLang="en-US" sz="2400" b="1" i="1" dirty="0" smtClean="0">
              <a:solidFill>
                <a:srgbClr val="FFFFFF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07504" y="764704"/>
            <a:ext cx="8784976" cy="1368152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dirty="0" smtClean="0">
                <a:solidFill>
                  <a:schemeClr val="tx1"/>
                </a:solidFill>
              </a:rPr>
              <a:t>Feb. 2007</a:t>
            </a:r>
            <a:r>
              <a:rPr lang="ja-JP" altLang="en-US" dirty="0" smtClean="0">
                <a:solidFill>
                  <a:schemeClr val="tx1"/>
                </a:solidFill>
              </a:rPr>
              <a:t>　</a:t>
            </a:r>
            <a:r>
              <a:rPr lang="en-US" altLang="ja-JP" dirty="0" smtClean="0">
                <a:solidFill>
                  <a:schemeClr val="tx1"/>
                </a:solidFill>
              </a:rPr>
              <a:t>Sendai City developed a disaster waste management plan</a:t>
            </a:r>
          </a:p>
          <a:p>
            <a:r>
              <a:rPr kumimoji="1" lang="ja-JP" altLang="en-US" dirty="0">
                <a:solidFill>
                  <a:schemeClr val="tx1"/>
                </a:solidFill>
              </a:rPr>
              <a:t>　</a:t>
            </a:r>
            <a:r>
              <a:rPr kumimoji="1" lang="en-US" altLang="ja-JP" dirty="0" smtClean="0">
                <a:solidFill>
                  <a:schemeClr val="tx1"/>
                </a:solidFill>
              </a:rPr>
              <a:t>To prepare for the next Miyagi-ken-</a:t>
            </a:r>
            <a:r>
              <a:rPr kumimoji="1" lang="en-US" altLang="ja-JP" dirty="0" err="1" smtClean="0">
                <a:solidFill>
                  <a:schemeClr val="tx1"/>
                </a:solidFill>
              </a:rPr>
              <a:t>oki</a:t>
            </a:r>
            <a:r>
              <a:rPr kumimoji="1" lang="en-US" altLang="ja-JP" dirty="0" smtClean="0">
                <a:solidFill>
                  <a:schemeClr val="tx1"/>
                </a:solidFill>
              </a:rPr>
              <a:t> earthquake</a:t>
            </a:r>
            <a:r>
              <a:rPr lang="en-US" altLang="ja-JP" dirty="0" smtClean="0">
                <a:solidFill>
                  <a:schemeClr val="tx1"/>
                </a:solidFill>
              </a:rPr>
              <a:t>, </a:t>
            </a:r>
            <a:r>
              <a:rPr lang="en-US" altLang="ja-JP" dirty="0" smtClean="0">
                <a:solidFill>
                  <a:srgbClr val="FF0000"/>
                </a:solidFill>
              </a:rPr>
              <a:t>estimation method for the amount of </a:t>
            </a:r>
            <a:endParaRPr lang="en-US" altLang="ja-JP" dirty="0">
              <a:solidFill>
                <a:srgbClr val="FF0000"/>
              </a:solidFill>
            </a:endParaRPr>
          </a:p>
          <a:p>
            <a:pPr marL="180975" indent="-180975"/>
            <a:r>
              <a:rPr lang="ja-JP" altLang="en-US" dirty="0" smtClean="0">
                <a:solidFill>
                  <a:schemeClr val="tx1"/>
                </a:solidFill>
              </a:rPr>
              <a:t>　</a:t>
            </a:r>
            <a:r>
              <a:rPr lang="en-US" altLang="ja-JP" dirty="0" smtClean="0">
                <a:solidFill>
                  <a:srgbClr val="FF0000"/>
                </a:solidFill>
              </a:rPr>
              <a:t>disaster waste and the dimensions of temporary storage sites, </a:t>
            </a:r>
            <a:r>
              <a:rPr lang="en-US" altLang="ja-JP" dirty="0" smtClean="0">
                <a:solidFill>
                  <a:schemeClr val="tx1"/>
                </a:solidFill>
              </a:rPr>
              <a:t>as well as sorting categories  and h</a:t>
            </a:r>
            <a:r>
              <a:rPr kumimoji="1" lang="en-US" altLang="ja-JP" dirty="0" smtClean="0">
                <a:solidFill>
                  <a:schemeClr val="tx1"/>
                </a:solidFill>
              </a:rPr>
              <a:t>andling system of disaster waste was developed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下矢印 3"/>
          <p:cNvSpPr/>
          <p:nvPr/>
        </p:nvSpPr>
        <p:spPr>
          <a:xfrm>
            <a:off x="1619672" y="2240868"/>
            <a:ext cx="720080" cy="864096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2627784" y="2204864"/>
            <a:ext cx="6264696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dirty="0" smtClean="0">
                <a:solidFill>
                  <a:schemeClr val="tx1"/>
                </a:solidFill>
              </a:rPr>
              <a:t>March 11, 2011</a:t>
            </a:r>
            <a:r>
              <a:rPr kumimoji="1" lang="ja-JP" altLang="en-US" dirty="0" smtClean="0">
                <a:solidFill>
                  <a:schemeClr val="tx1"/>
                </a:solidFill>
              </a:rPr>
              <a:t>　</a:t>
            </a:r>
            <a:r>
              <a:rPr lang="en-US" altLang="ja-JP" dirty="0" smtClean="0">
                <a:solidFill>
                  <a:schemeClr val="tx1"/>
                </a:solidFill>
              </a:rPr>
              <a:t>The Great East Japan Earthquake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Based on damage assessment, discussion on the disaster waste handling system began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07504" y="3212976"/>
            <a:ext cx="8784976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dirty="0" smtClean="0">
                <a:solidFill>
                  <a:schemeClr val="tx1"/>
                </a:solidFill>
              </a:rPr>
              <a:t>Mar. 31, 2011</a:t>
            </a:r>
            <a:r>
              <a:rPr lang="ja-JP" altLang="en-US" dirty="0" smtClean="0">
                <a:solidFill>
                  <a:schemeClr val="tx1"/>
                </a:solidFill>
              </a:rPr>
              <a:t>　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marL="180975" indent="-180975"/>
            <a:r>
              <a:rPr lang="ja-JP" altLang="en-US" dirty="0" smtClean="0">
                <a:solidFill>
                  <a:schemeClr val="tx1"/>
                </a:solidFill>
              </a:rPr>
              <a:t>　</a:t>
            </a:r>
            <a:r>
              <a:rPr lang="en-US" altLang="ja-JP" dirty="0" smtClean="0">
                <a:solidFill>
                  <a:schemeClr val="tx1"/>
                </a:solidFill>
              </a:rPr>
              <a:t>According to the management plan, the volume of waste was estimated based on the survey of damage</a:t>
            </a:r>
          </a:p>
          <a:p>
            <a:r>
              <a:rPr lang="en-US" altLang="ja-JP" dirty="0" smtClean="0">
                <a:solidFill>
                  <a:schemeClr val="tx1"/>
                </a:solidFill>
              </a:rPr>
              <a:t>Apr. 1, 2011</a:t>
            </a:r>
            <a:r>
              <a:rPr lang="ja-JP" altLang="en-US" dirty="0" smtClean="0">
                <a:solidFill>
                  <a:schemeClr val="tx1"/>
                </a:solidFill>
              </a:rPr>
              <a:t>　</a:t>
            </a:r>
            <a:r>
              <a:rPr lang="en-US" altLang="ja-JP" dirty="0">
                <a:solidFill>
                  <a:srgbClr val="FF0000"/>
                </a:solidFill>
              </a:rPr>
              <a:t>D</a:t>
            </a:r>
            <a:r>
              <a:rPr lang="en-US" altLang="ja-JP" dirty="0" smtClean="0">
                <a:solidFill>
                  <a:srgbClr val="FF0000"/>
                </a:solidFill>
              </a:rPr>
              <a:t>isaster waste handling policy was decided</a:t>
            </a:r>
            <a:endParaRPr kumimoji="1" lang="en-US" altLang="ja-JP" dirty="0" smtClean="0">
              <a:solidFill>
                <a:srgbClr val="FF0000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07504" y="4653136"/>
            <a:ext cx="8784976" cy="1656184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dirty="0" smtClean="0">
                <a:solidFill>
                  <a:schemeClr val="tx1"/>
                </a:solidFill>
              </a:rPr>
              <a:t>For prompt handling, it’s necessary to capture the extent of the damage and take necessary actions precisely and quickly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endParaRPr lang="en-US" altLang="ja-JP" dirty="0">
              <a:solidFill>
                <a:schemeClr val="tx1"/>
              </a:solidFill>
            </a:endParaRPr>
          </a:p>
          <a:p>
            <a:r>
              <a:rPr lang="en-US" altLang="ja-JP" dirty="0" smtClean="0">
                <a:solidFill>
                  <a:schemeClr val="tx1"/>
                </a:solidFill>
              </a:rPr>
              <a:t>Therefore, it is efficient to prepare the procedure of needs assessment after a disaster beforehand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16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>
            <a:spLocks noChangeArrowheads="1"/>
          </p:cNvSpPr>
          <p:nvPr/>
        </p:nvSpPr>
        <p:spPr bwMode="auto">
          <a:xfrm>
            <a:off x="0" y="0"/>
            <a:ext cx="9144000" cy="500063"/>
          </a:xfrm>
          <a:prstGeom prst="rect">
            <a:avLst/>
          </a:prstGeom>
          <a:gradFill rotWithShape="1">
            <a:gsLst>
              <a:gs pos="0">
                <a:srgbClr val="39AD39"/>
              </a:gs>
              <a:gs pos="50000">
                <a:srgbClr val="7ED47E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altLang="ja-JP" sz="2400" b="1" i="1" dirty="0" smtClean="0">
                <a:solidFill>
                  <a:srgbClr val="FFFFFF"/>
                </a:solidFill>
                <a:latin typeface="HG丸ｺﾞｼｯｸM-PRO" pitchFamily="50" charset="-128"/>
                <a:ea typeface="HG丸ｺﾞｼｯｸM-PRO" pitchFamily="50" charset="-128"/>
              </a:rPr>
              <a:t>Cooperation with local companies</a:t>
            </a:r>
            <a:endParaRPr lang="ja-JP" altLang="en-US" sz="2400" b="1" i="1" dirty="0" smtClean="0">
              <a:solidFill>
                <a:srgbClr val="FFFFFF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395536" y="908720"/>
            <a:ext cx="1440160" cy="50405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Sendai City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左右矢印 3"/>
          <p:cNvSpPr/>
          <p:nvPr/>
        </p:nvSpPr>
        <p:spPr>
          <a:xfrm>
            <a:off x="2176686" y="1005111"/>
            <a:ext cx="1368152" cy="360040"/>
          </a:xfrm>
          <a:prstGeom prst="leftRightArrow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4222328" y="1005111"/>
            <a:ext cx="2293887" cy="50405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Sendai Construction Industry Association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198268" y="1748508"/>
            <a:ext cx="3123728" cy="50405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Miyagi Demolition Contractors Association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222329" y="2548719"/>
            <a:ext cx="2619672" cy="50405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Miyagi Industrial Waste Association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780642" y="1368227"/>
            <a:ext cx="2160240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Supervision</a:t>
            </a:r>
            <a:r>
              <a:rPr kumimoji="1" lang="ja-JP" altLang="en-US" dirty="0" smtClean="0">
                <a:solidFill>
                  <a:schemeClr val="tx1"/>
                </a:solidFill>
              </a:rPr>
              <a:t>・</a:t>
            </a:r>
            <a:r>
              <a:rPr kumimoji="1" lang="en-US" altLang="ja-JP" dirty="0" smtClean="0">
                <a:solidFill>
                  <a:schemeClr val="tx1"/>
                </a:solidFill>
              </a:rPr>
              <a:t>Discussion</a:t>
            </a:r>
            <a:r>
              <a:rPr kumimoji="1" lang="ja-JP" altLang="en-US" dirty="0" smtClean="0">
                <a:solidFill>
                  <a:schemeClr val="tx1"/>
                </a:solidFill>
              </a:rPr>
              <a:t>・</a:t>
            </a:r>
            <a:r>
              <a:rPr kumimoji="1" lang="en-US" altLang="ja-JP" dirty="0" smtClean="0">
                <a:solidFill>
                  <a:schemeClr val="tx1"/>
                </a:solidFill>
              </a:rPr>
              <a:t>Report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707904" y="692696"/>
            <a:ext cx="4752528" cy="280831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上下矢印 9"/>
          <p:cNvSpPr/>
          <p:nvPr/>
        </p:nvSpPr>
        <p:spPr>
          <a:xfrm>
            <a:off x="4263319" y="3645024"/>
            <a:ext cx="504056" cy="1296144"/>
          </a:xfrm>
          <a:prstGeom prst="upDownArrow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4713251" y="3917429"/>
            <a:ext cx="2160240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Construction control</a:t>
            </a:r>
          </a:p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Supervision</a:t>
            </a:r>
            <a:r>
              <a:rPr kumimoji="1" lang="ja-JP" altLang="en-US" dirty="0" smtClean="0">
                <a:solidFill>
                  <a:schemeClr val="tx1"/>
                </a:solidFill>
              </a:rPr>
              <a:t>・</a:t>
            </a:r>
            <a:r>
              <a:rPr kumimoji="1" lang="en-US" altLang="ja-JP" dirty="0" smtClean="0">
                <a:solidFill>
                  <a:schemeClr val="tx1"/>
                </a:solidFill>
              </a:rPr>
              <a:t>Report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2807804" y="5081740"/>
            <a:ext cx="2016224" cy="50405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Member companies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3" name="上下矢印 12"/>
          <p:cNvSpPr/>
          <p:nvPr/>
        </p:nvSpPr>
        <p:spPr>
          <a:xfrm rot="-1260000">
            <a:off x="1924658" y="1380069"/>
            <a:ext cx="504056" cy="3704498"/>
          </a:xfrm>
          <a:prstGeom prst="upDownArrow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197490" y="2548719"/>
            <a:ext cx="2160240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Contract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6825212" y="765237"/>
            <a:ext cx="2088232" cy="83978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rgbClr val="FF0000"/>
                </a:solidFill>
              </a:rPr>
              <a:t>Agreement </a:t>
            </a:r>
            <a:r>
              <a:rPr lang="en-US" altLang="ja-JP" smtClean="0">
                <a:solidFill>
                  <a:srgbClr val="FF0000"/>
                </a:solidFill>
              </a:rPr>
              <a:t>for disaster </a:t>
            </a:r>
            <a:r>
              <a:rPr lang="en-US" altLang="ja-JP" dirty="0" smtClean="0">
                <a:solidFill>
                  <a:srgbClr val="FF0000"/>
                </a:solidFill>
              </a:rPr>
              <a:t>response prior to March 11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395536" y="5805264"/>
            <a:ext cx="8568952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Business with local companies</a:t>
            </a:r>
            <a:r>
              <a:rPr kumimoji="1" lang="ja-JP" altLang="en-US" dirty="0" smtClean="0">
                <a:solidFill>
                  <a:schemeClr val="tx1"/>
                </a:solidFill>
              </a:rPr>
              <a:t>　⇒　</a:t>
            </a:r>
            <a:r>
              <a:rPr lang="en-US" altLang="ja-JP" dirty="0" smtClean="0">
                <a:solidFill>
                  <a:schemeClr val="tx1"/>
                </a:solidFill>
              </a:rPr>
              <a:t>local rehabilitations lead to local economic recovery</a:t>
            </a:r>
            <a:endParaRPr kumimoji="1" lang="en-US" altLang="ja-JP" dirty="0" smtClean="0">
              <a:solidFill>
                <a:schemeClr val="tx1"/>
              </a:solidFill>
            </a:endParaRPr>
          </a:p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Cooperation in normal periods</a:t>
            </a:r>
            <a:r>
              <a:rPr lang="ja-JP" altLang="en-US" dirty="0" smtClean="0">
                <a:solidFill>
                  <a:schemeClr val="tx1"/>
                </a:solidFill>
              </a:rPr>
              <a:t>　⇒　</a:t>
            </a:r>
            <a:r>
              <a:rPr lang="en-US" altLang="ja-JP" dirty="0" smtClean="0">
                <a:solidFill>
                  <a:schemeClr val="tx1"/>
                </a:solidFill>
              </a:rPr>
              <a:t>quick response in the event of a disaster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67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395536" y="2003326"/>
            <a:ext cx="8496944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solidFill>
                  <a:schemeClr val="tx1"/>
                </a:solidFill>
              </a:rPr>
              <a:t>１　</a:t>
            </a:r>
            <a:r>
              <a:rPr lang="en-US" altLang="ja-JP" sz="2400" dirty="0" smtClean="0">
                <a:solidFill>
                  <a:schemeClr val="tx1"/>
                </a:solidFill>
              </a:rPr>
              <a:t>The 3rd UN World Conference on Disaster Risk Reduction</a:t>
            </a:r>
            <a:endParaRPr kumimoji="1" lang="ja-JP" altLang="en-US" sz="2400" dirty="0"/>
          </a:p>
        </p:txBody>
      </p:sp>
      <p:sp>
        <p:nvSpPr>
          <p:cNvPr id="3" name="正方形/長方形 2"/>
          <p:cNvSpPr/>
          <p:nvPr/>
        </p:nvSpPr>
        <p:spPr>
          <a:xfrm>
            <a:off x="510605" y="3244602"/>
            <a:ext cx="7920880" cy="144016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729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スライド番号プレースホルダー 1"/>
          <p:cNvSpPr>
            <a:spLocks noGrp="1"/>
          </p:cNvSpPr>
          <p:nvPr>
            <p:ph type="sldNum" sz="quarter" idx="10"/>
          </p:nvPr>
        </p:nvSpPr>
        <p:spPr>
          <a:xfrm>
            <a:off x="8839200" y="6565018"/>
            <a:ext cx="154360" cy="268139"/>
          </a:xfrm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D2B03A3F-6EBD-4EC2-95D9-B66EEE372314}" type="slidenum">
              <a:rPr kumimoji="0" lang="en-US" altLang="ja-JP" smtClean="0"/>
              <a:pPr eaLnBrk="1" hangingPunct="1"/>
              <a:t>3</a:t>
            </a:fld>
            <a:endParaRPr kumimoji="0" lang="en-US" altLang="ja-JP" dirty="0" smtClean="0"/>
          </a:p>
        </p:txBody>
      </p:sp>
      <p:sp>
        <p:nvSpPr>
          <p:cNvPr id="4101" name="Rectangle 8"/>
          <p:cNvSpPr>
            <a:spLocks noChangeArrowheads="1"/>
          </p:cNvSpPr>
          <p:nvPr/>
        </p:nvSpPr>
        <p:spPr bwMode="auto">
          <a:xfrm>
            <a:off x="91852" y="764704"/>
            <a:ext cx="8610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ja-JP" altLang="en-US" sz="2200" b="1" dirty="0" smtClean="0">
                <a:solidFill>
                  <a:srgbClr val="000000"/>
                </a:solidFill>
                <a:latin typeface="Verdana" pitchFamily="34" charset="0"/>
              </a:rPr>
              <a:t>・</a:t>
            </a:r>
            <a:r>
              <a:rPr lang="en-US" altLang="ja-JP" sz="2200" b="1" dirty="0" smtClean="0">
                <a:solidFill>
                  <a:srgbClr val="000000"/>
                </a:solidFill>
                <a:latin typeface="Verdana" pitchFamily="34" charset="0"/>
              </a:rPr>
              <a:t>Organizer:</a:t>
            </a:r>
            <a:r>
              <a:rPr lang="ja-JP" altLang="en-US" sz="2200" b="1" dirty="0">
                <a:solidFill>
                  <a:srgbClr val="000000"/>
                </a:solidFill>
                <a:latin typeface="Verdana" pitchFamily="34" charset="0"/>
              </a:rPr>
              <a:t>　　</a:t>
            </a:r>
            <a:r>
              <a:rPr lang="en-US" altLang="ja-JP" sz="2200" b="1" dirty="0" smtClean="0">
                <a:solidFill>
                  <a:srgbClr val="000000"/>
                </a:solidFill>
                <a:latin typeface="Verdana" pitchFamily="34" charset="0"/>
              </a:rPr>
              <a:t>United Nations</a:t>
            </a:r>
            <a:endParaRPr lang="en-US" altLang="ja-JP" sz="22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91852" y="1412776"/>
            <a:ext cx="8960296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ja-JP" altLang="en-US" sz="2200" b="1" dirty="0" smtClean="0">
                <a:solidFill>
                  <a:srgbClr val="000000"/>
                </a:solidFill>
                <a:latin typeface="Verdana" pitchFamily="34" charset="0"/>
              </a:rPr>
              <a:t>・</a:t>
            </a:r>
            <a:r>
              <a:rPr lang="en-US" altLang="ja-JP" sz="2200" b="1" dirty="0" smtClean="0">
                <a:solidFill>
                  <a:srgbClr val="000000"/>
                </a:solidFill>
                <a:latin typeface="Verdana" pitchFamily="34" charset="0"/>
              </a:rPr>
              <a:t>Objectives:</a:t>
            </a:r>
            <a:r>
              <a:rPr lang="ja-JP" altLang="en-US" sz="2200" b="1" dirty="0">
                <a:solidFill>
                  <a:srgbClr val="000000"/>
                </a:solidFill>
                <a:latin typeface="Verdana" pitchFamily="34" charset="0"/>
              </a:rPr>
              <a:t>　</a:t>
            </a:r>
            <a:r>
              <a:rPr lang="en-US" altLang="ja-JP" sz="2200" b="1" dirty="0" smtClean="0">
                <a:solidFill>
                  <a:srgbClr val="000000"/>
                </a:solidFill>
                <a:latin typeface="Verdana" pitchFamily="34" charset="0"/>
              </a:rPr>
              <a:t>To review the progress of the Hyogo Framework for Action (HFA), to further           implement the HFA, and to develop the next strategy.</a:t>
            </a:r>
            <a:endParaRPr lang="en-US" altLang="ja-JP" sz="22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103" name="Rectangle 8"/>
          <p:cNvSpPr>
            <a:spLocks noChangeArrowheads="1"/>
          </p:cNvSpPr>
          <p:nvPr/>
        </p:nvSpPr>
        <p:spPr bwMode="auto">
          <a:xfrm>
            <a:off x="683568" y="2708920"/>
            <a:ext cx="7848872" cy="140588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6699FF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ja-JP" sz="2400" b="1" dirty="0" smtClean="0">
                <a:solidFill>
                  <a:srgbClr val="000000"/>
                </a:solidFill>
              </a:rPr>
              <a:t>All UN member states, international </a:t>
            </a:r>
            <a:r>
              <a:rPr lang="en-US" altLang="ja-JP" sz="2400" b="1" dirty="0">
                <a:solidFill>
                  <a:srgbClr val="000000"/>
                </a:solidFill>
              </a:rPr>
              <a:t>o</a:t>
            </a:r>
            <a:r>
              <a:rPr lang="en-US" altLang="ja-JP" sz="2400" b="1" dirty="0" smtClean="0">
                <a:solidFill>
                  <a:srgbClr val="000000"/>
                </a:solidFill>
              </a:rPr>
              <a:t>rganizations, and NGOs will participate!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ja-JP" sz="2400" b="1" dirty="0" smtClean="0">
                <a:solidFill>
                  <a:srgbClr val="3333CC"/>
                </a:solidFill>
                <a:latin typeface="Verdana" pitchFamily="34" charset="0"/>
              </a:rPr>
              <a:t>193 </a:t>
            </a:r>
            <a:r>
              <a:rPr lang="en-US" altLang="ja-JP" sz="2000" b="1" dirty="0" smtClean="0">
                <a:latin typeface="Verdana" pitchFamily="34" charset="0"/>
              </a:rPr>
              <a:t>countries</a:t>
            </a:r>
            <a:r>
              <a:rPr lang="en-US" altLang="ja-JP" sz="2000" b="1" dirty="0" smtClean="0"/>
              <a:t> </a:t>
            </a:r>
            <a:r>
              <a:rPr lang="en-US" altLang="ja-JP" sz="2400" b="1" dirty="0" smtClean="0">
                <a:solidFill>
                  <a:srgbClr val="000000"/>
                </a:solidFill>
              </a:rPr>
              <a:t>and regions,</a:t>
            </a:r>
            <a:r>
              <a:rPr lang="ja-JP" altLang="en-US" sz="2400" b="1" dirty="0" smtClean="0">
                <a:solidFill>
                  <a:srgbClr val="000000"/>
                </a:solidFill>
              </a:rPr>
              <a:t> </a:t>
            </a:r>
            <a:r>
              <a:rPr lang="en-US" altLang="ja-JP" sz="2400" b="1" dirty="0" smtClean="0">
                <a:solidFill>
                  <a:srgbClr val="3333CC"/>
                </a:solidFill>
              </a:rPr>
              <a:t>over </a:t>
            </a:r>
            <a:r>
              <a:rPr lang="en-US" altLang="ja-JP" sz="2400" b="1" dirty="0" smtClean="0">
                <a:solidFill>
                  <a:srgbClr val="3333CC"/>
                </a:solidFill>
                <a:latin typeface="Verdana" pitchFamily="34" charset="0"/>
              </a:rPr>
              <a:t>5000 </a:t>
            </a:r>
            <a:r>
              <a:rPr lang="en-US" altLang="ja-JP" sz="2400" b="1" dirty="0" smtClean="0">
                <a:solidFill>
                  <a:srgbClr val="3333CC"/>
                </a:solidFill>
              </a:rPr>
              <a:t>participants </a:t>
            </a:r>
            <a:r>
              <a:rPr lang="en-US" altLang="ja-JP" sz="2400" b="1" dirty="0" smtClean="0"/>
              <a:t>(Main conference)</a:t>
            </a:r>
            <a:endParaRPr lang="ja-JP" altLang="en-US" sz="2400" b="1" dirty="0"/>
          </a:p>
        </p:txBody>
      </p:sp>
      <p:pic>
        <p:nvPicPr>
          <p:cNvPr id="4104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05313"/>
            <a:ext cx="2819400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7" t="-31610" r="-182" b="30731"/>
          <a:stretch>
            <a:fillRect/>
          </a:stretch>
        </p:blipFill>
        <p:spPr bwMode="auto">
          <a:xfrm>
            <a:off x="5727700" y="3544888"/>
            <a:ext cx="2686050" cy="275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Rectangle 8"/>
          <p:cNvSpPr>
            <a:spLocks noChangeArrowheads="1"/>
          </p:cNvSpPr>
          <p:nvPr/>
        </p:nvSpPr>
        <p:spPr bwMode="auto">
          <a:xfrm>
            <a:off x="5727700" y="6275388"/>
            <a:ext cx="2565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ja-JP" sz="1400" dirty="0">
                <a:solidFill>
                  <a:srgbClr val="000000"/>
                </a:solidFill>
              </a:rPr>
              <a:t>※</a:t>
            </a:r>
            <a:r>
              <a:rPr lang="en-US" altLang="ja-JP" sz="1400" dirty="0" smtClean="0">
                <a:solidFill>
                  <a:srgbClr val="000000"/>
                </a:solidFill>
              </a:rPr>
              <a:t>2005</a:t>
            </a:r>
            <a:r>
              <a:rPr lang="ja-JP" altLang="en-US" sz="1400" dirty="0">
                <a:solidFill>
                  <a:srgbClr val="000000"/>
                </a:solidFill>
              </a:rPr>
              <a:t> </a:t>
            </a:r>
            <a:r>
              <a:rPr lang="en-US" altLang="ja-JP" sz="1400" dirty="0" smtClean="0">
                <a:solidFill>
                  <a:srgbClr val="000000"/>
                </a:solidFill>
              </a:rPr>
              <a:t>Conference in Kobe City</a:t>
            </a:r>
            <a:endParaRPr lang="en-US" altLang="ja-JP" sz="1400" dirty="0">
              <a:solidFill>
                <a:srgbClr val="000000"/>
              </a:solidFill>
            </a:endParaRPr>
          </a:p>
        </p:txBody>
      </p:sp>
      <p:grpSp>
        <p:nvGrpSpPr>
          <p:cNvPr id="4107" name="グループ化 1"/>
          <p:cNvGrpSpPr>
            <a:grpSpLocks/>
          </p:cNvGrpSpPr>
          <p:nvPr/>
        </p:nvGrpSpPr>
        <p:grpSpPr bwMode="auto">
          <a:xfrm>
            <a:off x="3333750" y="4386263"/>
            <a:ext cx="2430463" cy="1908175"/>
            <a:chOff x="3333750" y="4386263"/>
            <a:chExt cx="2430463" cy="1908175"/>
          </a:xfrm>
        </p:grpSpPr>
        <p:pic>
          <p:nvPicPr>
            <p:cNvPr id="4108" name="図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2800" y="4400551"/>
              <a:ext cx="2411413" cy="1893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9" name="Rectangle 8"/>
            <p:cNvSpPr>
              <a:spLocks noChangeArrowheads="1"/>
            </p:cNvSpPr>
            <p:nvPr/>
          </p:nvSpPr>
          <p:spPr bwMode="white">
            <a:xfrm>
              <a:off x="3333750" y="4386263"/>
              <a:ext cx="1049338" cy="603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altLang="ja-JP" sz="1300" b="1">
                  <a:solidFill>
                    <a:srgbClr val="FFFFFF"/>
                  </a:solidFill>
                </a:rPr>
                <a:t>Video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altLang="ja-JP" sz="1300" b="1">
                  <a:solidFill>
                    <a:srgbClr val="FFFFFF"/>
                  </a:solidFill>
                </a:rPr>
                <a:t>Message</a:t>
              </a:r>
            </a:p>
          </p:txBody>
        </p:sp>
      </p:grpSp>
      <p:sp>
        <p:nvSpPr>
          <p:cNvPr id="20" name="正方形/長方形 19"/>
          <p:cNvSpPr>
            <a:spLocks noChangeArrowheads="1"/>
          </p:cNvSpPr>
          <p:nvPr/>
        </p:nvSpPr>
        <p:spPr bwMode="auto">
          <a:xfrm>
            <a:off x="0" y="0"/>
            <a:ext cx="9144000" cy="500063"/>
          </a:xfrm>
          <a:prstGeom prst="rect">
            <a:avLst/>
          </a:prstGeom>
          <a:gradFill rotWithShape="1">
            <a:gsLst>
              <a:gs pos="0">
                <a:srgbClr val="39AD39"/>
              </a:gs>
              <a:gs pos="50000">
                <a:srgbClr val="7ED47E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altLang="ja-JP" sz="2400" b="1" i="1" dirty="0" smtClean="0">
                <a:solidFill>
                  <a:srgbClr val="FFFFFF"/>
                </a:solidFill>
                <a:latin typeface="HG丸ｺﾞｼｯｸM-PRO" pitchFamily="50" charset="-128"/>
                <a:ea typeface="HG丸ｺﾞｼｯｸM-PRO" pitchFamily="50" charset="-128"/>
              </a:rPr>
              <a:t>Outline of the Conference</a:t>
            </a:r>
            <a:endParaRPr lang="ja-JP" altLang="en-US" sz="2400" b="1" i="1" dirty="0" smtClean="0">
              <a:solidFill>
                <a:srgbClr val="FFFFFF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597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0" b="26790"/>
          <a:stretch>
            <a:fillRect/>
          </a:stretch>
        </p:blipFill>
        <p:spPr bwMode="auto">
          <a:xfrm>
            <a:off x="113651" y="909638"/>
            <a:ext cx="4284663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708150" y="4424363"/>
            <a:ext cx="1060450" cy="457200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5">
                  <a:lumMod val="75000"/>
                </a:schemeClr>
              </a:gs>
            </a:gsLst>
            <a:lin ang="5400000" scaled="0"/>
          </a:gradFill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ja-JP" sz="2400">
                <a:solidFill>
                  <a:srgbClr val="000000"/>
                </a:solidFill>
                <a:latin typeface="Verdana" pitchFamily="34" charset="0"/>
                <a:ea typeface="ＭＳ Ｐゴシック" pitchFamily="50" charset="-128"/>
                <a:cs typeface="Verdana" pitchFamily="34" charset="0"/>
              </a:rPr>
              <a:t>1994</a:t>
            </a:r>
            <a:endParaRPr lang="ja-JP" altLang="en-US" sz="2400">
              <a:solidFill>
                <a:srgbClr val="000000"/>
              </a:solidFill>
              <a:latin typeface="Verdana" pitchFamily="34" charset="0"/>
              <a:ea typeface="ＭＳ Ｐゴシック" pitchFamily="50" charset="-128"/>
              <a:cs typeface="Verdana" pitchFamily="34" charset="0"/>
            </a:endParaRP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3054350" y="3290888"/>
            <a:ext cx="1060450" cy="457200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5">
                  <a:lumMod val="75000"/>
                </a:schemeClr>
              </a:gs>
            </a:gsLst>
            <a:lin ang="5400000" scaled="0"/>
          </a:gradFill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ja-JP" sz="2400">
                <a:solidFill>
                  <a:srgbClr val="000000"/>
                </a:solidFill>
                <a:latin typeface="Verdana" pitchFamily="34" charset="0"/>
                <a:ea typeface="ＭＳ Ｐゴシック" pitchFamily="50" charset="-128"/>
                <a:cs typeface="Verdana" pitchFamily="34" charset="0"/>
              </a:rPr>
              <a:t>2015</a:t>
            </a:r>
            <a:endParaRPr lang="ja-JP" altLang="en-US" sz="2400">
              <a:solidFill>
                <a:srgbClr val="000000"/>
              </a:solidFill>
              <a:latin typeface="Verdana" pitchFamily="34" charset="0"/>
              <a:ea typeface="ＭＳ Ｐゴシック" pitchFamily="50" charset="-128"/>
              <a:cs typeface="Verdana" pitchFamily="34" charset="0"/>
            </a:endParaRP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2874963" y="3686175"/>
            <a:ext cx="139223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ja-JP" sz="2000" b="1" dirty="0" smtClean="0">
                <a:solidFill>
                  <a:srgbClr val="039EBD"/>
                </a:solidFill>
                <a:latin typeface="+mn-ea"/>
                <a:cs typeface="Verdana" pitchFamily="34" charset="0"/>
              </a:rPr>
              <a:t>Sendai</a:t>
            </a:r>
            <a:endParaRPr lang="en-US" altLang="ja-JP" sz="2000" b="1" dirty="0">
              <a:solidFill>
                <a:srgbClr val="039EBD"/>
              </a:solidFill>
              <a:latin typeface="+mn-ea"/>
              <a:ea typeface="+mn-ea"/>
              <a:cs typeface="Verdana" pitchFamily="34" charset="0"/>
            </a:endParaRP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28575" y="3284538"/>
            <a:ext cx="13922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ja-JP" sz="2000" b="1" dirty="0" smtClean="0">
                <a:solidFill>
                  <a:srgbClr val="039EBD"/>
                </a:solidFill>
                <a:latin typeface="+mn-ea"/>
                <a:cs typeface="Verdana" pitchFamily="34" charset="0"/>
              </a:rPr>
              <a:t>Hyogo</a:t>
            </a:r>
            <a:endParaRPr lang="en-US" altLang="ja-JP" sz="2000" b="1" dirty="0">
              <a:solidFill>
                <a:srgbClr val="039EBD"/>
              </a:solidFill>
              <a:latin typeface="+mn-ea"/>
              <a:ea typeface="+mn-ea"/>
              <a:cs typeface="Verdana" pitchFamily="34" charset="0"/>
            </a:endParaRPr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1255713" y="4833938"/>
            <a:ext cx="196373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ja-JP" sz="2000" b="1" dirty="0" smtClean="0">
                <a:solidFill>
                  <a:srgbClr val="039EBD"/>
                </a:solidFill>
                <a:latin typeface="+mn-ea"/>
                <a:cs typeface="Verdana" pitchFamily="34" charset="0"/>
              </a:rPr>
              <a:t>Yokohama</a:t>
            </a:r>
            <a:endParaRPr lang="en-US" altLang="ja-JP" sz="2000" b="1" dirty="0">
              <a:solidFill>
                <a:srgbClr val="039EBD"/>
              </a:solidFill>
              <a:latin typeface="+mn-ea"/>
              <a:ea typeface="+mn-ea"/>
              <a:cs typeface="Verdana" pitchFamily="34" charset="0"/>
            </a:endParaRPr>
          </a:p>
        </p:txBody>
      </p:sp>
      <p:sp>
        <p:nvSpPr>
          <p:cNvPr id="5" name="フリーフォーム 4"/>
          <p:cNvSpPr/>
          <p:nvPr/>
        </p:nvSpPr>
        <p:spPr bwMode="auto">
          <a:xfrm>
            <a:off x="1119188" y="2997200"/>
            <a:ext cx="327025" cy="1239838"/>
          </a:xfrm>
          <a:custGeom>
            <a:avLst/>
            <a:gdLst>
              <a:gd name="connsiteX0" fmla="*/ 287383 w 326572"/>
              <a:gd name="connsiteY0" fmla="*/ 1149531 h 1240971"/>
              <a:gd name="connsiteX1" fmla="*/ 52252 w 326572"/>
              <a:gd name="connsiteY1" fmla="*/ 0 h 1240971"/>
              <a:gd name="connsiteX2" fmla="*/ 0 w 326572"/>
              <a:gd name="connsiteY2" fmla="*/ 313508 h 1240971"/>
              <a:gd name="connsiteX3" fmla="*/ 326572 w 326572"/>
              <a:gd name="connsiteY3" fmla="*/ 1240971 h 1240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572" h="1240971">
                <a:moveTo>
                  <a:pt x="287383" y="1149531"/>
                </a:moveTo>
                <a:lnTo>
                  <a:pt x="52252" y="0"/>
                </a:lnTo>
                <a:lnTo>
                  <a:pt x="0" y="313508"/>
                </a:lnTo>
                <a:lnTo>
                  <a:pt x="326572" y="1240971"/>
                </a:lnTo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5">
                  <a:lumMod val="75000"/>
                </a:schemeClr>
              </a:gs>
            </a:gsLst>
            <a:lin ang="5400000" scaled="0"/>
          </a:gradFill>
          <a:ln>
            <a:noFill/>
          </a:ln>
          <a:extLst/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endParaRPr lang="ja-JP" altLang="en-US" sz="2400">
              <a:solidFill>
                <a:srgbClr val="000000"/>
              </a:solidFill>
              <a:latin typeface="Verdana" pitchFamily="34" charset="0"/>
              <a:ea typeface="ＭＳ Ｐゴシック" pitchFamily="50" charset="-128"/>
              <a:cs typeface="Verdana" pitchFamily="34" charset="0"/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193675" y="2886075"/>
            <a:ext cx="1060450" cy="457200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5">
                  <a:lumMod val="75000"/>
                </a:schemeClr>
              </a:gs>
            </a:gsLst>
            <a:lin ang="5400000" scaled="0"/>
          </a:gradFill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ja-JP" sz="2400">
                <a:solidFill>
                  <a:srgbClr val="000000"/>
                </a:solidFill>
                <a:latin typeface="Verdana" pitchFamily="34" charset="0"/>
                <a:ea typeface="ＭＳ Ｐゴシック" pitchFamily="50" charset="-128"/>
                <a:cs typeface="Verdana" pitchFamily="34" charset="0"/>
              </a:rPr>
              <a:t>2005</a:t>
            </a:r>
            <a:endParaRPr lang="ja-JP" altLang="en-US" sz="2400">
              <a:solidFill>
                <a:srgbClr val="000000"/>
              </a:solidFill>
              <a:latin typeface="Verdana" pitchFamily="34" charset="0"/>
              <a:ea typeface="ＭＳ Ｐゴシック" pitchFamily="50" charset="-128"/>
              <a:cs typeface="Verdana" pitchFamily="34" charset="0"/>
            </a:endParaRPr>
          </a:p>
        </p:txBody>
      </p:sp>
      <p:sp>
        <p:nvSpPr>
          <p:cNvPr id="6" name="フリーフォーム 5"/>
          <p:cNvSpPr/>
          <p:nvPr/>
        </p:nvSpPr>
        <p:spPr bwMode="auto">
          <a:xfrm>
            <a:off x="2578100" y="3186113"/>
            <a:ext cx="476250" cy="561975"/>
          </a:xfrm>
          <a:custGeom>
            <a:avLst/>
            <a:gdLst>
              <a:gd name="connsiteX0" fmla="*/ 0 w 274320"/>
              <a:gd name="connsiteY0" fmla="*/ 0 h 679268"/>
              <a:gd name="connsiteX1" fmla="*/ 274320 w 274320"/>
              <a:gd name="connsiteY1" fmla="*/ 522514 h 679268"/>
              <a:gd name="connsiteX2" fmla="*/ 274320 w 274320"/>
              <a:gd name="connsiteY2" fmla="*/ 679268 h 679268"/>
              <a:gd name="connsiteX3" fmla="*/ 0 w 274320"/>
              <a:gd name="connsiteY3" fmla="*/ 0 h 679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320" h="679268">
                <a:moveTo>
                  <a:pt x="0" y="0"/>
                </a:moveTo>
                <a:lnTo>
                  <a:pt x="274320" y="522514"/>
                </a:lnTo>
                <a:lnTo>
                  <a:pt x="274320" y="67926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5">
                  <a:lumMod val="75000"/>
                </a:schemeClr>
              </a:gs>
            </a:gsLst>
            <a:lin ang="5400000" scaled="0"/>
          </a:gradFill>
          <a:ln>
            <a:noFill/>
          </a:ln>
          <a:extLst/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endParaRPr lang="ja-JP" altLang="en-US" sz="2400">
              <a:solidFill>
                <a:srgbClr val="000000"/>
              </a:solidFill>
              <a:latin typeface="Verdana" pitchFamily="34" charset="0"/>
              <a:ea typeface="ＭＳ Ｐゴシック" pitchFamily="50" charset="-128"/>
              <a:cs typeface="Verdana" pitchFamily="34" charset="0"/>
            </a:endParaRPr>
          </a:p>
        </p:txBody>
      </p:sp>
      <p:sp>
        <p:nvSpPr>
          <p:cNvPr id="7" name="フリーフォーム 6"/>
          <p:cNvSpPr/>
          <p:nvPr/>
        </p:nvSpPr>
        <p:spPr bwMode="auto">
          <a:xfrm>
            <a:off x="2351088" y="3871913"/>
            <a:ext cx="365125" cy="547687"/>
          </a:xfrm>
          <a:custGeom>
            <a:avLst/>
            <a:gdLst>
              <a:gd name="connsiteX0" fmla="*/ 352697 w 352697"/>
              <a:gd name="connsiteY0" fmla="*/ 587829 h 587829"/>
              <a:gd name="connsiteX1" fmla="*/ 0 w 352697"/>
              <a:gd name="connsiteY1" fmla="*/ 0 h 587829"/>
              <a:gd name="connsiteX2" fmla="*/ 209006 w 352697"/>
              <a:gd name="connsiteY2" fmla="*/ 587829 h 587829"/>
              <a:gd name="connsiteX3" fmla="*/ 352697 w 352697"/>
              <a:gd name="connsiteY3" fmla="*/ 587829 h 587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697" h="587829">
                <a:moveTo>
                  <a:pt x="352697" y="587829"/>
                </a:moveTo>
                <a:lnTo>
                  <a:pt x="0" y="0"/>
                </a:lnTo>
                <a:lnTo>
                  <a:pt x="209006" y="587829"/>
                </a:lnTo>
                <a:lnTo>
                  <a:pt x="352697" y="587829"/>
                </a:lnTo>
                <a:close/>
              </a:path>
            </a:pathLst>
          </a:custGeom>
          <a:gradFill>
            <a:gsLst>
              <a:gs pos="0">
                <a:schemeClr val="accent5"/>
              </a:gs>
              <a:gs pos="100000">
                <a:schemeClr val="accent5">
                  <a:lumMod val="75000"/>
                </a:schemeClr>
              </a:gs>
            </a:gsLst>
            <a:lin ang="5400000" scaled="0"/>
          </a:gradFill>
          <a:ln>
            <a:noFill/>
          </a:ln>
          <a:extLst/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endParaRPr lang="ja-JP" altLang="en-US" sz="2400">
              <a:solidFill>
                <a:srgbClr val="000000"/>
              </a:solidFill>
              <a:latin typeface="Verdana" pitchFamily="34" charset="0"/>
              <a:ea typeface="ＭＳ Ｐゴシック" pitchFamily="50" charset="-128"/>
              <a:cs typeface="Verdana" pitchFamily="34" charset="0"/>
            </a:endParaRPr>
          </a:p>
        </p:txBody>
      </p:sp>
      <p:sp>
        <p:nvSpPr>
          <p:cNvPr id="5134" name="Rectangle 8"/>
          <p:cNvSpPr>
            <a:spLocks noChangeArrowheads="1"/>
          </p:cNvSpPr>
          <p:nvPr/>
        </p:nvSpPr>
        <p:spPr bwMode="auto">
          <a:xfrm>
            <a:off x="273050" y="1955800"/>
            <a:ext cx="900113" cy="382588"/>
          </a:xfrm>
          <a:prstGeom prst="rect">
            <a:avLst/>
          </a:prstGeom>
          <a:gradFill rotWithShape="0">
            <a:gsLst>
              <a:gs pos="0">
                <a:srgbClr val="FF7C80"/>
              </a:gs>
              <a:gs pos="100000">
                <a:srgbClr val="FF0000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ja-JP" sz="2000">
                <a:solidFill>
                  <a:srgbClr val="FFFFFF"/>
                </a:solidFill>
                <a:latin typeface="Verdana" pitchFamily="34" charset="0"/>
              </a:rPr>
              <a:t>1995</a:t>
            </a:r>
            <a:endParaRPr lang="ja-JP" altLang="en-US" sz="20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92075" y="2338388"/>
            <a:ext cx="12779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ja-JP" sz="1100" b="1" dirty="0" smtClean="0">
                <a:solidFill>
                  <a:srgbClr val="800000"/>
                </a:solidFill>
                <a:latin typeface="+mn-ea"/>
                <a:cs typeface="Verdana" pitchFamily="34" charset="0"/>
              </a:rPr>
              <a:t>Great Hanshin-Awaji Earthquake</a:t>
            </a:r>
            <a:endParaRPr lang="en-US" altLang="ja-JP" sz="1100" b="1" dirty="0">
              <a:solidFill>
                <a:srgbClr val="800000"/>
              </a:solidFill>
              <a:latin typeface="+mn-ea"/>
              <a:cs typeface="Verdana" pitchFamily="34" charset="0"/>
            </a:endParaRPr>
          </a:p>
        </p:txBody>
      </p:sp>
      <p:sp>
        <p:nvSpPr>
          <p:cNvPr id="5136" name="Rectangle 8"/>
          <p:cNvSpPr>
            <a:spLocks noChangeArrowheads="1"/>
          </p:cNvSpPr>
          <p:nvPr/>
        </p:nvSpPr>
        <p:spPr bwMode="auto">
          <a:xfrm>
            <a:off x="3138488" y="2541588"/>
            <a:ext cx="900112" cy="382587"/>
          </a:xfrm>
          <a:prstGeom prst="rect">
            <a:avLst/>
          </a:prstGeom>
          <a:gradFill rotWithShape="0">
            <a:gsLst>
              <a:gs pos="0">
                <a:srgbClr val="FF7C80"/>
              </a:gs>
              <a:gs pos="100000">
                <a:srgbClr val="FF0000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ja-JP" sz="2000">
                <a:solidFill>
                  <a:srgbClr val="FFFFFF"/>
                </a:solidFill>
                <a:latin typeface="Verdana" pitchFamily="34" charset="0"/>
              </a:rPr>
              <a:t>2011</a:t>
            </a:r>
            <a:endParaRPr lang="ja-JP" altLang="en-US" sz="20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2955925" y="2911475"/>
            <a:ext cx="1277938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ja-JP" sz="1100" b="1" dirty="0" smtClean="0">
                <a:solidFill>
                  <a:srgbClr val="800000"/>
                </a:solidFill>
                <a:latin typeface="+mn-ea"/>
                <a:cs typeface="Verdana" pitchFamily="34" charset="0"/>
              </a:rPr>
              <a:t>Great East Japan </a:t>
            </a: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ja-JP" sz="1100" b="1" dirty="0" smtClean="0">
                <a:solidFill>
                  <a:srgbClr val="800000"/>
                </a:solidFill>
                <a:latin typeface="+mn-ea"/>
                <a:ea typeface="+mn-ea"/>
                <a:cs typeface="Verdana" pitchFamily="34" charset="0"/>
              </a:rPr>
              <a:t>Earthquake</a:t>
            </a:r>
            <a:endParaRPr lang="en-US" altLang="ja-JP" sz="1100" b="1" dirty="0">
              <a:solidFill>
                <a:srgbClr val="800000"/>
              </a:solidFill>
              <a:latin typeface="+mn-ea"/>
              <a:ea typeface="+mn-ea"/>
              <a:cs typeface="Verdana" pitchFamily="34" charset="0"/>
            </a:endParaRPr>
          </a:p>
        </p:txBody>
      </p:sp>
      <p:sp>
        <p:nvSpPr>
          <p:cNvPr id="5138" name="Rectangle 8"/>
          <p:cNvSpPr>
            <a:spLocks noChangeArrowheads="1"/>
          </p:cNvSpPr>
          <p:nvPr/>
        </p:nvSpPr>
        <p:spPr bwMode="auto">
          <a:xfrm>
            <a:off x="457200" y="5511800"/>
            <a:ext cx="8229600" cy="1117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rgbClr val="6699FF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ja-JP" b="1" dirty="0" smtClean="0">
                <a:solidFill>
                  <a:srgbClr val="000000"/>
                </a:solidFill>
              </a:rPr>
              <a:t>The international community has expectations for the experience and knowledge of Japan and Sendai regarding disasters and DRR.</a:t>
            </a:r>
            <a:endParaRPr lang="en-US" altLang="ja-JP" b="1" dirty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ja-JP" b="1" dirty="0" smtClean="0"/>
              <a:t>It is the area we can demonstrate our </a:t>
            </a:r>
            <a:r>
              <a:rPr lang="en-US" altLang="ja-JP" b="1" dirty="0" smtClean="0">
                <a:solidFill>
                  <a:srgbClr val="3333CC"/>
                </a:solidFill>
              </a:rPr>
              <a:t>presence and leadership</a:t>
            </a:r>
            <a:r>
              <a:rPr lang="en-US" altLang="ja-JP" b="1" dirty="0" smtClean="0"/>
              <a:t>!</a:t>
            </a:r>
            <a:endParaRPr lang="ja-JP" altLang="en-US" b="1" dirty="0"/>
          </a:p>
        </p:txBody>
      </p:sp>
      <p:sp>
        <p:nvSpPr>
          <p:cNvPr id="5139" name="スライド番号プレースホルダー 1"/>
          <p:cNvSpPr>
            <a:spLocks noGrp="1"/>
          </p:cNvSpPr>
          <p:nvPr>
            <p:ph type="sldNum" sz="quarter" idx="10"/>
          </p:nvPr>
        </p:nvSpPr>
        <p:spPr>
          <a:xfrm flipH="1">
            <a:off x="8831262" y="6629400"/>
            <a:ext cx="138111" cy="228600"/>
          </a:xfrm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0CFF934F-43C8-4B64-901F-BEC2248F0F0E}" type="slidenum">
              <a:rPr kumimoji="0" lang="en-US" altLang="ja-JP" smtClean="0"/>
              <a:pPr eaLnBrk="1" hangingPunct="1"/>
              <a:t>4</a:t>
            </a:fld>
            <a:endParaRPr kumimoji="0" lang="en-US" altLang="ja-JP" dirty="0" smtClean="0"/>
          </a:p>
        </p:txBody>
      </p:sp>
      <p:sp>
        <p:nvSpPr>
          <p:cNvPr id="5140" name="Rectangle 8"/>
          <p:cNvSpPr>
            <a:spLocks noChangeArrowheads="1"/>
          </p:cNvSpPr>
          <p:nvPr/>
        </p:nvSpPr>
        <p:spPr bwMode="auto">
          <a:xfrm>
            <a:off x="930275" y="652463"/>
            <a:ext cx="40513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ja-JP" sz="2800" b="1" dirty="0" smtClean="0">
                <a:solidFill>
                  <a:srgbClr val="000000"/>
                </a:solidFill>
                <a:latin typeface="Verdana" pitchFamily="34" charset="0"/>
              </a:rPr>
              <a:t>All 3 </a:t>
            </a:r>
            <a:r>
              <a:rPr lang="en-US" altLang="ja-JP" sz="2400" b="1" dirty="0" smtClean="0">
                <a:solidFill>
                  <a:srgbClr val="000000"/>
                </a:solidFill>
                <a:latin typeface="Verdana" pitchFamily="34" charset="0"/>
              </a:rPr>
              <a:t>conferences</a:t>
            </a:r>
            <a:r>
              <a:rPr lang="en-US" altLang="ja-JP" sz="2800" b="1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altLang="ja-JP" sz="2400" b="1" dirty="0" smtClean="0">
                <a:solidFill>
                  <a:srgbClr val="000000"/>
                </a:solidFill>
                <a:latin typeface="Verdana" pitchFamily="34" charset="0"/>
              </a:rPr>
              <a:t>held</a:t>
            </a:r>
            <a:r>
              <a:rPr lang="en-US" altLang="ja-JP" sz="2800" b="1" dirty="0" smtClean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altLang="ja-JP" sz="2400" b="1" dirty="0" smtClean="0">
                <a:solidFill>
                  <a:srgbClr val="000000"/>
                </a:solidFill>
                <a:latin typeface="Verdana" pitchFamily="34" charset="0"/>
              </a:rPr>
              <a:t>in Japan</a:t>
            </a:r>
            <a:endParaRPr lang="en-US" altLang="ja-JP" sz="24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5141" name="図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3"/>
          <a:stretch>
            <a:fillRect/>
          </a:stretch>
        </p:blipFill>
        <p:spPr bwMode="auto">
          <a:xfrm>
            <a:off x="4395788" y="1974850"/>
            <a:ext cx="27432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2" name="Rectangle 8"/>
          <p:cNvSpPr>
            <a:spLocks noChangeArrowheads="1"/>
          </p:cNvSpPr>
          <p:nvPr/>
        </p:nvSpPr>
        <p:spPr bwMode="auto">
          <a:xfrm>
            <a:off x="3087688" y="4243388"/>
            <a:ext cx="6046787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ja-JP" altLang="en-US" sz="1200" b="1" dirty="0" smtClean="0">
                <a:solidFill>
                  <a:srgbClr val="000000"/>
                </a:solidFill>
                <a:latin typeface="Verdana" pitchFamily="34" charset="0"/>
              </a:rPr>
              <a:t>・</a:t>
            </a:r>
            <a:r>
              <a:rPr lang="en-US" altLang="ja-JP" sz="1200" b="1" dirty="0" smtClean="0">
                <a:solidFill>
                  <a:srgbClr val="000000"/>
                </a:solidFill>
                <a:latin typeface="Verdana" pitchFamily="34" charset="0"/>
              </a:rPr>
              <a:t>Know-how on disaster risk reduction that we learned and improved from many disaster experiences </a:t>
            </a:r>
            <a:endParaRPr lang="en-US" altLang="ja-JP" sz="1200" b="1" dirty="0">
              <a:solidFill>
                <a:srgbClr val="000000"/>
              </a:solidFill>
              <a:latin typeface="Verdana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ja-JP" altLang="en-US" sz="1200" b="1" dirty="0" smtClean="0">
                <a:solidFill>
                  <a:srgbClr val="000000"/>
                </a:solidFill>
                <a:latin typeface="Verdana" pitchFamily="34" charset="0"/>
              </a:rPr>
              <a:t>・</a:t>
            </a:r>
            <a:r>
              <a:rPr lang="en-US" altLang="ja-JP" sz="1200" b="1" dirty="0" smtClean="0">
                <a:solidFill>
                  <a:srgbClr val="000000"/>
                </a:solidFill>
                <a:latin typeface="Verdana" pitchFamily="34" charset="0"/>
              </a:rPr>
              <a:t>World’s only city with a population of 1million that has experienced M9.0 earthquake</a:t>
            </a:r>
            <a:endParaRPr lang="en-US" altLang="ja-JP" sz="1200" b="1" dirty="0">
              <a:solidFill>
                <a:srgbClr val="000000"/>
              </a:solidFill>
              <a:latin typeface="Verdana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ja-JP" altLang="en-US" sz="1200" b="1" dirty="0" smtClean="0">
                <a:solidFill>
                  <a:srgbClr val="000000"/>
                </a:solidFill>
                <a:latin typeface="Verdana" pitchFamily="34" charset="0"/>
              </a:rPr>
              <a:t>・</a:t>
            </a:r>
            <a:r>
              <a:rPr lang="en-US" altLang="ja-JP" sz="1200" b="1" dirty="0" smtClean="0">
                <a:solidFill>
                  <a:srgbClr val="000000"/>
                </a:solidFill>
                <a:latin typeface="Verdana" pitchFamily="34" charset="0"/>
              </a:rPr>
              <a:t>Action of evacuation decided their fate. What is the lessons-learnt from the experience that can disseminate to the world? </a:t>
            </a:r>
            <a:endParaRPr lang="en-US" altLang="ja-JP" sz="12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5143" name="図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62"/>
          <a:stretch>
            <a:fillRect/>
          </a:stretch>
        </p:blipFill>
        <p:spPr bwMode="auto">
          <a:xfrm>
            <a:off x="5961063" y="673100"/>
            <a:ext cx="3008312" cy="18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6"/>
          <a:srcRect r="50000"/>
          <a:stretch/>
        </p:blipFill>
        <p:spPr>
          <a:xfrm>
            <a:off x="7367588" y="2728913"/>
            <a:ext cx="1463675" cy="1452562"/>
          </a:xfrm>
          <a:prstGeom prst="rect">
            <a:avLst/>
          </a:prstGeom>
          <a:ln w="19050">
            <a:solidFill>
              <a:schemeClr val="bg1">
                <a:lumMod val="65000"/>
              </a:schemeClr>
            </a:solidFill>
          </a:ln>
        </p:spPr>
      </p:pic>
      <p:pic>
        <p:nvPicPr>
          <p:cNvPr id="5145" name="図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22300"/>
            <a:ext cx="7969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正方形/長方形 30"/>
          <p:cNvSpPr>
            <a:spLocks noChangeArrowheads="1"/>
          </p:cNvSpPr>
          <p:nvPr/>
        </p:nvSpPr>
        <p:spPr bwMode="auto">
          <a:xfrm>
            <a:off x="0" y="0"/>
            <a:ext cx="9144000" cy="500063"/>
          </a:xfrm>
          <a:prstGeom prst="rect">
            <a:avLst/>
          </a:prstGeom>
          <a:gradFill rotWithShape="1">
            <a:gsLst>
              <a:gs pos="0">
                <a:srgbClr val="39AD39"/>
              </a:gs>
              <a:gs pos="50000">
                <a:srgbClr val="7ED47E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altLang="ja-JP" sz="2400" b="1" i="1" dirty="0" smtClean="0">
                <a:solidFill>
                  <a:srgbClr val="FFFFFF"/>
                </a:solidFill>
                <a:latin typeface="HG丸ｺﾞｼｯｸM-PRO" pitchFamily="50" charset="-128"/>
                <a:ea typeface="HG丸ｺﾞｼｯｸM-PRO" pitchFamily="50" charset="-128"/>
              </a:rPr>
              <a:t>Expectations Towards Japan and Sendai</a:t>
            </a:r>
            <a:endParaRPr lang="ja-JP" altLang="en-US" sz="2400" b="1" i="1" dirty="0" smtClean="0">
              <a:solidFill>
                <a:srgbClr val="FFFFFF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6102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スライド番号プレースホルダー 1"/>
          <p:cNvSpPr>
            <a:spLocks noGrp="1"/>
          </p:cNvSpPr>
          <p:nvPr>
            <p:ph type="sldNum" sz="quarter" idx="10"/>
          </p:nvPr>
        </p:nvSpPr>
        <p:spPr>
          <a:xfrm>
            <a:off x="7620000" y="6170613"/>
            <a:ext cx="1066800" cy="476250"/>
          </a:xfrm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1B669DD3-8DD9-439F-8218-1A91AD9F4735}" type="slidenum">
              <a:rPr kumimoji="0" lang="en-US" altLang="ja-JP" smtClean="0"/>
              <a:pPr eaLnBrk="1" hangingPunct="1"/>
              <a:t>5</a:t>
            </a:fld>
            <a:endParaRPr kumimoji="0" lang="en-US" altLang="ja-JP" smtClean="0"/>
          </a:p>
        </p:txBody>
      </p:sp>
      <p:sp>
        <p:nvSpPr>
          <p:cNvPr id="16389" name="Rectangle 8"/>
          <p:cNvSpPr>
            <a:spLocks noChangeArrowheads="1"/>
          </p:cNvSpPr>
          <p:nvPr/>
        </p:nvSpPr>
        <p:spPr bwMode="auto">
          <a:xfrm>
            <a:off x="1495425" y="660400"/>
            <a:ext cx="107156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ja-JP" sz="2400">
                <a:solidFill>
                  <a:srgbClr val="0070C0"/>
                </a:solidFill>
                <a:latin typeface="+mn-lt"/>
                <a:ea typeface="+mn-ea"/>
                <a:cs typeface="Verdana" pitchFamily="34" charset="0"/>
              </a:rPr>
              <a:t>2015</a:t>
            </a:r>
            <a:r>
              <a:rPr lang="ja-JP" altLang="en-US">
                <a:solidFill>
                  <a:srgbClr val="0070C0"/>
                </a:solidFill>
                <a:latin typeface="+mn-lt"/>
                <a:ea typeface="+mn-ea"/>
                <a:cs typeface="Verdana" pitchFamily="34" charset="0"/>
              </a:rPr>
              <a:t> 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228600" y="1557338"/>
            <a:ext cx="6935788" cy="1455737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ja-JP" dirty="0" smtClean="0">
                <a:solidFill>
                  <a:srgbClr val="FFFFFF"/>
                </a:solidFill>
                <a:ea typeface="ＭＳ Ｐゴシック" pitchFamily="50" charset="-128"/>
              </a:rPr>
              <a:t>Main Conference</a:t>
            </a:r>
            <a:endParaRPr lang="ja-JP" altLang="en-US" dirty="0">
              <a:solidFill>
                <a:srgbClr val="FFFFFF"/>
              </a:solidFill>
              <a:ea typeface="ＭＳ Ｐゴシック" pitchFamily="50" charset="-128"/>
            </a:endParaRPr>
          </a:p>
        </p:txBody>
      </p:sp>
      <p:sp>
        <p:nvSpPr>
          <p:cNvPr id="6151" name="Rectangle 8"/>
          <p:cNvSpPr>
            <a:spLocks noChangeArrowheads="1"/>
          </p:cNvSpPr>
          <p:nvPr/>
        </p:nvSpPr>
        <p:spPr bwMode="auto">
          <a:xfrm>
            <a:off x="228600" y="3122613"/>
            <a:ext cx="6935788" cy="1538287"/>
          </a:xfrm>
          <a:prstGeom prst="rect">
            <a:avLst/>
          </a:prstGeom>
          <a:gradFill rotWithShape="0">
            <a:gsLst>
              <a:gs pos="0">
                <a:srgbClr val="00B050"/>
              </a:gs>
              <a:gs pos="100000">
                <a:srgbClr val="CAF2CA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ja-JP" dirty="0" smtClean="0">
                <a:solidFill>
                  <a:srgbClr val="FFFFFF"/>
                </a:solidFill>
              </a:rPr>
              <a:t>Related Events</a:t>
            </a:r>
            <a:endParaRPr lang="ja-JP" altLang="en-US" dirty="0">
              <a:solidFill>
                <a:srgbClr val="FFFFFF"/>
              </a:solidFill>
            </a:endParaRP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215900" y="4775200"/>
            <a:ext cx="7861300" cy="1870075"/>
          </a:xfrm>
          <a:prstGeom prst="rect">
            <a:avLst/>
          </a:prstGeom>
          <a:solidFill>
            <a:srgbClr val="FF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ja-JP" dirty="0" smtClean="0">
                <a:solidFill>
                  <a:srgbClr val="FFFFFF"/>
                </a:solidFill>
              </a:rPr>
              <a:t>Welcoming Events</a:t>
            </a:r>
            <a:endParaRPr lang="ja-JP" altLang="en-US" dirty="0">
              <a:solidFill>
                <a:srgbClr val="FFFFFF"/>
              </a:solidFill>
            </a:endParaRPr>
          </a:p>
        </p:txBody>
      </p:sp>
      <p:grpSp>
        <p:nvGrpSpPr>
          <p:cNvPr id="6153" name="グループ化 7"/>
          <p:cNvGrpSpPr>
            <a:grpSpLocks/>
          </p:cNvGrpSpPr>
          <p:nvPr/>
        </p:nvGrpSpPr>
        <p:grpSpPr bwMode="auto">
          <a:xfrm>
            <a:off x="2709863" y="660400"/>
            <a:ext cx="706437" cy="712788"/>
            <a:chOff x="692319" y="1295400"/>
            <a:chExt cx="705400" cy="714103"/>
          </a:xfrm>
        </p:grpSpPr>
        <p:sp>
          <p:nvSpPr>
            <p:cNvPr id="6212" name="Rectangle 8"/>
            <p:cNvSpPr>
              <a:spLocks noChangeArrowheads="1"/>
            </p:cNvSpPr>
            <p:nvPr/>
          </p:nvSpPr>
          <p:spPr bwMode="auto">
            <a:xfrm>
              <a:off x="692319" y="1295400"/>
              <a:ext cx="374481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ja-JP" sz="2400">
                  <a:solidFill>
                    <a:srgbClr val="0070C0"/>
                  </a:solidFill>
                </a:rPr>
                <a:t>3</a:t>
              </a:r>
            </a:p>
          </p:txBody>
        </p:sp>
        <p:sp>
          <p:nvSpPr>
            <p:cNvPr id="6213" name="Rectangle 8"/>
            <p:cNvSpPr>
              <a:spLocks noChangeArrowheads="1"/>
            </p:cNvSpPr>
            <p:nvPr/>
          </p:nvSpPr>
          <p:spPr bwMode="auto">
            <a:xfrm>
              <a:off x="864319" y="1552303"/>
              <a:ext cx="533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ja-JP" sz="2400" dirty="0" smtClean="0">
                  <a:solidFill>
                    <a:srgbClr val="0070C0"/>
                  </a:solidFill>
                </a:rPr>
                <a:t>14</a:t>
              </a:r>
              <a:endParaRPr lang="en-US" altLang="ja-JP" sz="2400" dirty="0">
                <a:solidFill>
                  <a:srgbClr val="0070C0"/>
                </a:solidFill>
              </a:endParaRPr>
            </a:p>
          </p:txBody>
        </p:sp>
        <p:cxnSp>
          <p:nvCxnSpPr>
            <p:cNvPr id="6214" name="直線コネクタ 4"/>
            <p:cNvCxnSpPr>
              <a:cxnSpLocks noChangeShapeType="1"/>
            </p:cNvCxnSpPr>
            <p:nvPr/>
          </p:nvCxnSpPr>
          <p:spPr bwMode="auto">
            <a:xfrm flipV="1">
              <a:off x="851256" y="1410789"/>
              <a:ext cx="259087" cy="481147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154" name="グループ化 28"/>
          <p:cNvGrpSpPr>
            <a:grpSpLocks/>
          </p:cNvGrpSpPr>
          <p:nvPr/>
        </p:nvGrpSpPr>
        <p:grpSpPr bwMode="auto">
          <a:xfrm>
            <a:off x="3630613" y="660400"/>
            <a:ext cx="706437" cy="712788"/>
            <a:chOff x="692319" y="1295400"/>
            <a:chExt cx="705400" cy="714103"/>
          </a:xfrm>
        </p:grpSpPr>
        <p:sp>
          <p:nvSpPr>
            <p:cNvPr id="6209" name="Rectangle 8"/>
            <p:cNvSpPr>
              <a:spLocks noChangeArrowheads="1"/>
            </p:cNvSpPr>
            <p:nvPr/>
          </p:nvSpPr>
          <p:spPr bwMode="auto">
            <a:xfrm>
              <a:off x="692319" y="1295400"/>
              <a:ext cx="374481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ja-JP" sz="2400">
                  <a:solidFill>
                    <a:srgbClr val="0070C0"/>
                  </a:solidFill>
                </a:rPr>
                <a:t>3</a:t>
              </a:r>
            </a:p>
          </p:txBody>
        </p:sp>
        <p:sp>
          <p:nvSpPr>
            <p:cNvPr id="6210" name="Rectangle 8"/>
            <p:cNvSpPr>
              <a:spLocks noChangeArrowheads="1"/>
            </p:cNvSpPr>
            <p:nvPr/>
          </p:nvSpPr>
          <p:spPr bwMode="auto">
            <a:xfrm>
              <a:off x="864319" y="1552303"/>
              <a:ext cx="533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ja-JP" sz="2400">
                  <a:solidFill>
                    <a:srgbClr val="0070C0"/>
                  </a:solidFill>
                </a:rPr>
                <a:t>15</a:t>
              </a:r>
            </a:p>
          </p:txBody>
        </p:sp>
        <p:cxnSp>
          <p:nvCxnSpPr>
            <p:cNvPr id="6211" name="直線コネクタ 31"/>
            <p:cNvCxnSpPr>
              <a:cxnSpLocks noChangeShapeType="1"/>
            </p:cNvCxnSpPr>
            <p:nvPr/>
          </p:nvCxnSpPr>
          <p:spPr bwMode="auto">
            <a:xfrm flipV="1">
              <a:off x="851256" y="1410789"/>
              <a:ext cx="259087" cy="481147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155" name="グループ化 32"/>
          <p:cNvGrpSpPr>
            <a:grpSpLocks/>
          </p:cNvGrpSpPr>
          <p:nvPr/>
        </p:nvGrpSpPr>
        <p:grpSpPr bwMode="auto">
          <a:xfrm>
            <a:off x="4551363" y="660400"/>
            <a:ext cx="704850" cy="712788"/>
            <a:chOff x="692319" y="1295400"/>
            <a:chExt cx="705400" cy="714103"/>
          </a:xfrm>
        </p:grpSpPr>
        <p:sp>
          <p:nvSpPr>
            <p:cNvPr id="6206" name="Rectangle 8"/>
            <p:cNvSpPr>
              <a:spLocks noChangeArrowheads="1"/>
            </p:cNvSpPr>
            <p:nvPr/>
          </p:nvSpPr>
          <p:spPr bwMode="auto">
            <a:xfrm>
              <a:off x="692319" y="1295400"/>
              <a:ext cx="374481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ja-JP" sz="2400">
                  <a:solidFill>
                    <a:srgbClr val="0070C0"/>
                  </a:solidFill>
                </a:rPr>
                <a:t>3</a:t>
              </a:r>
            </a:p>
          </p:txBody>
        </p:sp>
        <p:sp>
          <p:nvSpPr>
            <p:cNvPr id="6207" name="Rectangle 8"/>
            <p:cNvSpPr>
              <a:spLocks noChangeArrowheads="1"/>
            </p:cNvSpPr>
            <p:nvPr/>
          </p:nvSpPr>
          <p:spPr bwMode="auto">
            <a:xfrm>
              <a:off x="864319" y="1552303"/>
              <a:ext cx="533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ja-JP" sz="2400">
                  <a:solidFill>
                    <a:srgbClr val="0070C0"/>
                  </a:solidFill>
                </a:rPr>
                <a:t>16</a:t>
              </a:r>
            </a:p>
          </p:txBody>
        </p:sp>
        <p:cxnSp>
          <p:nvCxnSpPr>
            <p:cNvPr id="6208" name="直線コネクタ 35"/>
            <p:cNvCxnSpPr>
              <a:cxnSpLocks noChangeShapeType="1"/>
            </p:cNvCxnSpPr>
            <p:nvPr/>
          </p:nvCxnSpPr>
          <p:spPr bwMode="auto">
            <a:xfrm flipV="1">
              <a:off x="851256" y="1410789"/>
              <a:ext cx="259087" cy="481147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156" name="グループ化 36"/>
          <p:cNvGrpSpPr>
            <a:grpSpLocks/>
          </p:cNvGrpSpPr>
          <p:nvPr/>
        </p:nvGrpSpPr>
        <p:grpSpPr bwMode="auto">
          <a:xfrm>
            <a:off x="5472113" y="660400"/>
            <a:ext cx="704850" cy="712788"/>
            <a:chOff x="692319" y="1295400"/>
            <a:chExt cx="705400" cy="714103"/>
          </a:xfrm>
        </p:grpSpPr>
        <p:sp>
          <p:nvSpPr>
            <p:cNvPr id="6203" name="Rectangle 8"/>
            <p:cNvSpPr>
              <a:spLocks noChangeArrowheads="1"/>
            </p:cNvSpPr>
            <p:nvPr/>
          </p:nvSpPr>
          <p:spPr bwMode="auto">
            <a:xfrm>
              <a:off x="692319" y="1295400"/>
              <a:ext cx="374481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ja-JP" sz="2400">
                  <a:solidFill>
                    <a:srgbClr val="0070C0"/>
                  </a:solidFill>
                </a:rPr>
                <a:t>3</a:t>
              </a:r>
            </a:p>
          </p:txBody>
        </p:sp>
        <p:sp>
          <p:nvSpPr>
            <p:cNvPr id="6204" name="Rectangle 8"/>
            <p:cNvSpPr>
              <a:spLocks noChangeArrowheads="1"/>
            </p:cNvSpPr>
            <p:nvPr/>
          </p:nvSpPr>
          <p:spPr bwMode="auto">
            <a:xfrm>
              <a:off x="864319" y="1552303"/>
              <a:ext cx="533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ja-JP" sz="2400">
                  <a:solidFill>
                    <a:srgbClr val="0070C0"/>
                  </a:solidFill>
                </a:rPr>
                <a:t>17</a:t>
              </a:r>
            </a:p>
          </p:txBody>
        </p:sp>
        <p:cxnSp>
          <p:nvCxnSpPr>
            <p:cNvPr id="6205" name="直線コネクタ 39"/>
            <p:cNvCxnSpPr>
              <a:cxnSpLocks noChangeShapeType="1"/>
            </p:cNvCxnSpPr>
            <p:nvPr/>
          </p:nvCxnSpPr>
          <p:spPr bwMode="auto">
            <a:xfrm flipV="1">
              <a:off x="851256" y="1410789"/>
              <a:ext cx="259087" cy="481147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157" name="グループ化 40"/>
          <p:cNvGrpSpPr>
            <a:grpSpLocks/>
          </p:cNvGrpSpPr>
          <p:nvPr/>
        </p:nvGrpSpPr>
        <p:grpSpPr bwMode="auto">
          <a:xfrm>
            <a:off x="6384925" y="660400"/>
            <a:ext cx="704850" cy="712788"/>
            <a:chOff x="692319" y="1295400"/>
            <a:chExt cx="705400" cy="714103"/>
          </a:xfrm>
        </p:grpSpPr>
        <p:sp>
          <p:nvSpPr>
            <p:cNvPr id="6200" name="Rectangle 8"/>
            <p:cNvSpPr>
              <a:spLocks noChangeArrowheads="1"/>
            </p:cNvSpPr>
            <p:nvPr/>
          </p:nvSpPr>
          <p:spPr bwMode="auto">
            <a:xfrm>
              <a:off x="692319" y="1295400"/>
              <a:ext cx="374481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ja-JP" sz="2400">
                  <a:solidFill>
                    <a:srgbClr val="0070C0"/>
                  </a:solidFill>
                </a:rPr>
                <a:t>3</a:t>
              </a:r>
            </a:p>
          </p:txBody>
        </p:sp>
        <p:sp>
          <p:nvSpPr>
            <p:cNvPr id="6201" name="Rectangle 8"/>
            <p:cNvSpPr>
              <a:spLocks noChangeArrowheads="1"/>
            </p:cNvSpPr>
            <p:nvPr/>
          </p:nvSpPr>
          <p:spPr bwMode="auto">
            <a:xfrm>
              <a:off x="864319" y="1552303"/>
              <a:ext cx="533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ja-JP" sz="2400">
                  <a:solidFill>
                    <a:srgbClr val="0070C0"/>
                  </a:solidFill>
                </a:rPr>
                <a:t>18</a:t>
              </a:r>
            </a:p>
          </p:txBody>
        </p:sp>
        <p:cxnSp>
          <p:nvCxnSpPr>
            <p:cNvPr id="6202" name="直線コネクタ 43"/>
            <p:cNvCxnSpPr>
              <a:cxnSpLocks noChangeShapeType="1"/>
            </p:cNvCxnSpPr>
            <p:nvPr/>
          </p:nvCxnSpPr>
          <p:spPr bwMode="auto">
            <a:xfrm flipV="1">
              <a:off x="851256" y="1410789"/>
              <a:ext cx="259087" cy="481147"/>
            </a:xfrm>
            <a:prstGeom prst="line">
              <a:avLst/>
            </a:prstGeom>
            <a:noFill/>
            <a:ln w="28575" algn="ctr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6158" name="グループ化 44"/>
          <p:cNvGrpSpPr>
            <a:grpSpLocks/>
          </p:cNvGrpSpPr>
          <p:nvPr/>
        </p:nvGrpSpPr>
        <p:grpSpPr bwMode="auto">
          <a:xfrm>
            <a:off x="7305675" y="3884613"/>
            <a:ext cx="704850" cy="712787"/>
            <a:chOff x="692319" y="1295400"/>
            <a:chExt cx="705400" cy="714103"/>
          </a:xfrm>
        </p:grpSpPr>
        <p:sp>
          <p:nvSpPr>
            <p:cNvPr id="6197" name="Rectangle 8"/>
            <p:cNvSpPr>
              <a:spLocks noChangeArrowheads="1"/>
            </p:cNvSpPr>
            <p:nvPr/>
          </p:nvSpPr>
          <p:spPr bwMode="auto">
            <a:xfrm>
              <a:off x="692319" y="1295400"/>
              <a:ext cx="374481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ja-JP" sz="2400">
                  <a:solidFill>
                    <a:srgbClr val="969696"/>
                  </a:solidFill>
                </a:rPr>
                <a:t>3</a:t>
              </a:r>
            </a:p>
          </p:txBody>
        </p:sp>
        <p:sp>
          <p:nvSpPr>
            <p:cNvPr id="6198" name="Rectangle 8"/>
            <p:cNvSpPr>
              <a:spLocks noChangeArrowheads="1"/>
            </p:cNvSpPr>
            <p:nvPr/>
          </p:nvSpPr>
          <p:spPr bwMode="auto">
            <a:xfrm>
              <a:off x="864319" y="1552303"/>
              <a:ext cx="533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ja-JP" sz="2400">
                  <a:solidFill>
                    <a:srgbClr val="969696"/>
                  </a:solidFill>
                </a:rPr>
                <a:t>19</a:t>
              </a:r>
            </a:p>
          </p:txBody>
        </p:sp>
        <p:cxnSp>
          <p:nvCxnSpPr>
            <p:cNvPr id="48" name="直線コネクタ 47"/>
            <p:cNvCxnSpPr/>
            <p:nvPr/>
          </p:nvCxnSpPr>
          <p:spPr bwMode="auto">
            <a:xfrm flipV="1">
              <a:off x="851193" y="1411501"/>
              <a:ext cx="258965" cy="480310"/>
            </a:xfrm>
            <a:prstGeom prst="line">
              <a:avLst/>
            </a:prstGeom>
            <a:noFill/>
            <a:ln w="28575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160" name="フリーフォーム 8"/>
          <p:cNvSpPr>
            <a:spLocks/>
          </p:cNvSpPr>
          <p:nvPr/>
        </p:nvSpPr>
        <p:spPr bwMode="white">
          <a:xfrm>
            <a:off x="2033588" y="1749425"/>
            <a:ext cx="5151437" cy="1306513"/>
          </a:xfrm>
          <a:custGeom>
            <a:avLst/>
            <a:gdLst>
              <a:gd name="T0" fmla="*/ 0 w 4911634"/>
              <a:gd name="T1" fmla="*/ 2147483647 h 839737"/>
              <a:gd name="T2" fmla="*/ 5962685 w 4911634"/>
              <a:gd name="T3" fmla="*/ 0 h 839737"/>
              <a:gd name="T4" fmla="*/ 50762045 w 4911634"/>
              <a:gd name="T5" fmla="*/ 2147483647 h 839737"/>
              <a:gd name="T6" fmla="*/ 50762045 w 4911634"/>
              <a:gd name="T7" fmla="*/ 2147483647 h 839737"/>
              <a:gd name="T8" fmla="*/ 540032 w 4911634"/>
              <a:gd name="T9" fmla="*/ 2147483647 h 8397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911634" h="839737">
                <a:moveTo>
                  <a:pt x="0" y="839737"/>
                </a:moveTo>
                <a:lnTo>
                  <a:pt x="576936" y="0"/>
                </a:lnTo>
                <a:lnTo>
                  <a:pt x="4911634" y="3714"/>
                </a:lnTo>
                <a:lnTo>
                  <a:pt x="4911634" y="826674"/>
                </a:lnTo>
                <a:lnTo>
                  <a:pt x="52252" y="813611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161" name="フリーフォーム 51"/>
          <p:cNvSpPr>
            <a:spLocks/>
          </p:cNvSpPr>
          <p:nvPr/>
        </p:nvSpPr>
        <p:spPr bwMode="white">
          <a:xfrm>
            <a:off x="2033588" y="3302000"/>
            <a:ext cx="5160962" cy="1400175"/>
          </a:xfrm>
          <a:custGeom>
            <a:avLst/>
            <a:gdLst>
              <a:gd name="T0" fmla="*/ 0 w 5159828"/>
              <a:gd name="T1" fmla="*/ 259171 h 1449977"/>
              <a:gd name="T2" fmla="*/ 607259 w 5159828"/>
              <a:gd name="T3" fmla="*/ 2354 h 1449977"/>
              <a:gd name="T4" fmla="*/ 5214540 w 5159828"/>
              <a:gd name="T5" fmla="*/ 0 h 1449977"/>
              <a:gd name="T6" fmla="*/ 5201341 w 5159828"/>
              <a:gd name="T7" fmla="*/ 261526 h 144997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159828" h="1449977">
                <a:moveTo>
                  <a:pt x="0" y="1436914"/>
                </a:moveTo>
                <a:lnTo>
                  <a:pt x="600891" y="13063"/>
                </a:lnTo>
                <a:lnTo>
                  <a:pt x="5159828" y="0"/>
                </a:lnTo>
                <a:lnTo>
                  <a:pt x="5146765" y="1449977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162" name="フリーフォーム 52"/>
          <p:cNvSpPr>
            <a:spLocks/>
          </p:cNvSpPr>
          <p:nvPr/>
        </p:nvSpPr>
        <p:spPr bwMode="white">
          <a:xfrm>
            <a:off x="2033588" y="4992688"/>
            <a:ext cx="6043612" cy="1765300"/>
          </a:xfrm>
          <a:custGeom>
            <a:avLst/>
            <a:gdLst>
              <a:gd name="T0" fmla="*/ 0 w 5159828"/>
              <a:gd name="T1" fmla="*/ 2147483647 h 1458501"/>
              <a:gd name="T2" fmla="*/ 1183941350 w 5159828"/>
              <a:gd name="T3" fmla="*/ 0 h 1458501"/>
              <a:gd name="T4" fmla="*/ 2147483647 w 5159828"/>
              <a:gd name="T5" fmla="*/ 98463874 h 1458501"/>
              <a:gd name="T6" fmla="*/ 2147483647 w 5159828"/>
              <a:gd name="T7" fmla="*/ 2147483647 h 145850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159828" h="1458501">
                <a:moveTo>
                  <a:pt x="0" y="1445438"/>
                </a:moveTo>
                <a:lnTo>
                  <a:pt x="511659" y="0"/>
                </a:lnTo>
                <a:lnTo>
                  <a:pt x="5159828" y="8524"/>
                </a:lnTo>
                <a:lnTo>
                  <a:pt x="5146765" y="1458501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2" name="正方形/長方形 1"/>
          <p:cNvSpPr/>
          <p:nvPr/>
        </p:nvSpPr>
        <p:spPr bwMode="grayWhite">
          <a:xfrm>
            <a:off x="2636838" y="660400"/>
            <a:ext cx="838200" cy="6056313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 bwMode="grayWhite">
          <a:xfrm>
            <a:off x="3551238" y="660400"/>
            <a:ext cx="838200" cy="6056313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 bwMode="grayWhite">
          <a:xfrm>
            <a:off x="4479925" y="660400"/>
            <a:ext cx="838200" cy="6056313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 bwMode="grayWhite">
          <a:xfrm>
            <a:off x="5392738" y="660400"/>
            <a:ext cx="838200" cy="6056313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 bwMode="grayWhite">
          <a:xfrm>
            <a:off x="6326188" y="657225"/>
            <a:ext cx="838200" cy="6056313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21" name="正方形/長方形 20"/>
          <p:cNvSpPr/>
          <p:nvPr/>
        </p:nvSpPr>
        <p:spPr bwMode="grayWhite">
          <a:xfrm>
            <a:off x="7239000" y="3865563"/>
            <a:ext cx="838200" cy="2847975"/>
          </a:xfrm>
          <a:prstGeom prst="rect">
            <a:avLst/>
          </a:prstGeom>
          <a:noFill/>
          <a:ln w="28575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defRPr/>
            </a:pPr>
            <a:endParaRPr lang="ja-JP" altLang="en-US">
              <a:ea typeface="ＭＳ Ｐゴシック" pitchFamily="50" charset="-128"/>
            </a:endParaRPr>
          </a:p>
        </p:txBody>
      </p:sp>
      <p:sp>
        <p:nvSpPr>
          <p:cNvPr id="6169" name="Rectangle 8"/>
          <p:cNvSpPr>
            <a:spLocks noChangeArrowheads="1"/>
          </p:cNvSpPr>
          <p:nvPr/>
        </p:nvSpPr>
        <p:spPr bwMode="auto">
          <a:xfrm>
            <a:off x="3128963" y="1798638"/>
            <a:ext cx="3543300" cy="792162"/>
          </a:xfrm>
          <a:prstGeom prst="rect">
            <a:avLst/>
          </a:prstGeom>
          <a:solidFill>
            <a:srgbClr val="D1D1F0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ja-JP" sz="2000" b="1" dirty="0" smtClean="0">
                <a:solidFill>
                  <a:srgbClr val="0070C0"/>
                </a:solidFill>
              </a:rPr>
              <a:t>Inter-governmental meetings</a:t>
            </a: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ja-JP" sz="2000" b="1" dirty="0" smtClean="0">
                <a:solidFill>
                  <a:srgbClr val="0070C0"/>
                </a:solidFill>
              </a:rPr>
              <a:t>various meetings</a:t>
            </a:r>
            <a:endParaRPr lang="en-US" altLang="ja-JP" sz="2000" b="1" dirty="0">
              <a:solidFill>
                <a:srgbClr val="0070C0"/>
              </a:solidFill>
            </a:endParaRPr>
          </a:p>
        </p:txBody>
      </p:sp>
      <p:sp>
        <p:nvSpPr>
          <p:cNvPr id="6170" name="Rectangle 8"/>
          <p:cNvSpPr>
            <a:spLocks noChangeArrowheads="1"/>
          </p:cNvSpPr>
          <p:nvPr/>
        </p:nvSpPr>
        <p:spPr bwMode="auto">
          <a:xfrm>
            <a:off x="2635250" y="3363913"/>
            <a:ext cx="4527550" cy="374650"/>
          </a:xfrm>
          <a:prstGeom prst="rect">
            <a:avLst/>
          </a:prstGeom>
          <a:solidFill>
            <a:srgbClr val="D1F1DC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ja-JP" sz="2000" b="1" dirty="0" smtClean="0">
                <a:solidFill>
                  <a:srgbClr val="006600"/>
                </a:solidFill>
              </a:rPr>
              <a:t>General </a:t>
            </a:r>
            <a:r>
              <a:rPr lang="en-US" altLang="ja-JP" sz="2000" b="1" dirty="0">
                <a:solidFill>
                  <a:srgbClr val="006600"/>
                </a:solidFill>
              </a:rPr>
              <a:t>F</a:t>
            </a:r>
            <a:r>
              <a:rPr lang="en-US" altLang="ja-JP" sz="2000" b="1" dirty="0" smtClean="0">
                <a:solidFill>
                  <a:srgbClr val="006600"/>
                </a:solidFill>
              </a:rPr>
              <a:t>orum</a:t>
            </a:r>
            <a:endParaRPr lang="en-US" altLang="ja-JP" sz="2000" b="1" dirty="0">
              <a:solidFill>
                <a:srgbClr val="006600"/>
              </a:solidFill>
            </a:endParaRPr>
          </a:p>
        </p:txBody>
      </p:sp>
      <p:sp>
        <p:nvSpPr>
          <p:cNvPr id="6171" name="Rectangle 8"/>
          <p:cNvSpPr>
            <a:spLocks noChangeArrowheads="1"/>
          </p:cNvSpPr>
          <p:nvPr/>
        </p:nvSpPr>
        <p:spPr bwMode="auto">
          <a:xfrm>
            <a:off x="2640013" y="3787775"/>
            <a:ext cx="4527550" cy="374650"/>
          </a:xfrm>
          <a:prstGeom prst="rect">
            <a:avLst/>
          </a:prstGeom>
          <a:solidFill>
            <a:srgbClr val="D1F1DC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ja-JP" sz="2000" b="1" dirty="0" smtClean="0">
                <a:solidFill>
                  <a:srgbClr val="006600"/>
                </a:solidFill>
              </a:rPr>
              <a:t>Symposium and Seminar for Citizens </a:t>
            </a:r>
            <a:endParaRPr lang="en-US" altLang="ja-JP" sz="2000" b="1" dirty="0">
              <a:solidFill>
                <a:srgbClr val="006600"/>
              </a:solidFill>
            </a:endParaRPr>
          </a:p>
        </p:txBody>
      </p:sp>
      <p:sp>
        <p:nvSpPr>
          <p:cNvPr id="6172" name="Rectangle 8"/>
          <p:cNvSpPr>
            <a:spLocks noChangeArrowheads="1"/>
          </p:cNvSpPr>
          <p:nvPr/>
        </p:nvSpPr>
        <p:spPr bwMode="auto">
          <a:xfrm>
            <a:off x="2638425" y="4214813"/>
            <a:ext cx="4527550" cy="374650"/>
          </a:xfrm>
          <a:prstGeom prst="rect">
            <a:avLst/>
          </a:prstGeom>
          <a:solidFill>
            <a:srgbClr val="D1F1DC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ja-JP" sz="2000" b="1" dirty="0" smtClean="0">
                <a:solidFill>
                  <a:srgbClr val="006600"/>
                </a:solidFill>
              </a:rPr>
              <a:t>Exhibition</a:t>
            </a:r>
            <a:endParaRPr lang="en-US" altLang="ja-JP" sz="2000" b="1" dirty="0">
              <a:solidFill>
                <a:srgbClr val="006600"/>
              </a:solidFill>
            </a:endParaRPr>
          </a:p>
        </p:txBody>
      </p:sp>
      <p:sp>
        <p:nvSpPr>
          <p:cNvPr id="60" name="Rectangle 8"/>
          <p:cNvSpPr>
            <a:spLocks noChangeArrowheads="1"/>
          </p:cNvSpPr>
          <p:nvPr/>
        </p:nvSpPr>
        <p:spPr bwMode="auto">
          <a:xfrm>
            <a:off x="2760663" y="1236663"/>
            <a:ext cx="622300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ja-JP" sz="14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SAT</a:t>
            </a:r>
            <a:endParaRPr lang="ja-JP" altLang="en-US" sz="1100">
              <a:solidFill>
                <a:schemeClr val="bg1">
                  <a:lumMod val="65000"/>
                </a:schemeClr>
              </a:solidFill>
              <a:latin typeface="Verdana" pitchFamily="34" charset="0"/>
              <a:ea typeface="+mn-ea"/>
              <a:cs typeface="Verdana" pitchFamily="34" charset="0"/>
            </a:endParaRPr>
          </a:p>
        </p:txBody>
      </p:sp>
      <p:sp>
        <p:nvSpPr>
          <p:cNvPr id="6174" name="Rectangle 8"/>
          <p:cNvSpPr>
            <a:spLocks noChangeArrowheads="1"/>
          </p:cNvSpPr>
          <p:nvPr/>
        </p:nvSpPr>
        <p:spPr bwMode="auto">
          <a:xfrm>
            <a:off x="3559175" y="5046663"/>
            <a:ext cx="828675" cy="374650"/>
          </a:xfrm>
          <a:prstGeom prst="rect">
            <a:avLst/>
          </a:prstGeom>
          <a:solidFill>
            <a:srgbClr val="FFCC99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ja-JP" altLang="en-US" sz="2000" b="1" dirty="0">
                <a:solidFill>
                  <a:srgbClr val="FF6600"/>
                </a:solidFill>
              </a:rPr>
              <a:t>　★ </a:t>
            </a:r>
            <a:r>
              <a:rPr lang="en-US" altLang="ja-JP" sz="2000" b="1" dirty="0" smtClean="0">
                <a:solidFill>
                  <a:srgbClr val="FF6600"/>
                </a:solidFill>
              </a:rPr>
              <a:t>Welcoming Reception</a:t>
            </a:r>
            <a:endParaRPr lang="en-US" altLang="ja-JP" sz="2000" b="1" dirty="0">
              <a:solidFill>
                <a:srgbClr val="FF6600"/>
              </a:solidFill>
            </a:endParaRPr>
          </a:p>
        </p:txBody>
      </p:sp>
      <p:sp>
        <p:nvSpPr>
          <p:cNvPr id="61" name="Rectangle 8"/>
          <p:cNvSpPr>
            <a:spLocks noChangeArrowheads="1"/>
          </p:cNvSpPr>
          <p:nvPr/>
        </p:nvSpPr>
        <p:spPr bwMode="auto">
          <a:xfrm>
            <a:off x="3657600" y="1231900"/>
            <a:ext cx="622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ja-JP" sz="14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SUN</a:t>
            </a:r>
            <a:endParaRPr lang="ja-JP" altLang="en-US" sz="1100">
              <a:solidFill>
                <a:schemeClr val="bg1">
                  <a:lumMod val="65000"/>
                </a:schemeClr>
              </a:solidFill>
              <a:latin typeface="Verdana" pitchFamily="34" charset="0"/>
              <a:ea typeface="+mn-ea"/>
              <a:cs typeface="Verdana" pitchFamily="34" charset="0"/>
            </a:endParaRPr>
          </a:p>
        </p:txBody>
      </p:sp>
      <p:sp>
        <p:nvSpPr>
          <p:cNvPr id="6176" name="Rectangle 8"/>
          <p:cNvSpPr>
            <a:spLocks noChangeArrowheads="1"/>
          </p:cNvSpPr>
          <p:nvPr/>
        </p:nvSpPr>
        <p:spPr bwMode="auto">
          <a:xfrm>
            <a:off x="2635250" y="6307138"/>
            <a:ext cx="4527550" cy="374650"/>
          </a:xfrm>
          <a:prstGeom prst="rect">
            <a:avLst/>
          </a:prstGeom>
          <a:solidFill>
            <a:srgbClr val="FFCC99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ja-JP" sz="2000" b="1" dirty="0" smtClean="0">
                <a:solidFill>
                  <a:srgbClr val="FF6600"/>
                </a:solidFill>
              </a:rPr>
              <a:t>Welcoming Decorations</a:t>
            </a:r>
            <a:endParaRPr lang="en-US" altLang="ja-JP" sz="2000" b="1" dirty="0">
              <a:solidFill>
                <a:srgbClr val="FF6600"/>
              </a:solidFill>
            </a:endParaRPr>
          </a:p>
        </p:txBody>
      </p:sp>
      <p:sp>
        <p:nvSpPr>
          <p:cNvPr id="6177" name="Rectangle 8"/>
          <p:cNvSpPr>
            <a:spLocks noChangeArrowheads="1"/>
          </p:cNvSpPr>
          <p:nvPr/>
        </p:nvSpPr>
        <p:spPr bwMode="auto">
          <a:xfrm>
            <a:off x="2635250" y="5467350"/>
            <a:ext cx="4527550" cy="374650"/>
          </a:xfrm>
          <a:prstGeom prst="rect">
            <a:avLst/>
          </a:prstGeom>
          <a:solidFill>
            <a:srgbClr val="FFCC99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ja-JP" b="1" dirty="0" smtClean="0">
                <a:solidFill>
                  <a:srgbClr val="FF6600"/>
                </a:solidFill>
              </a:rPr>
              <a:t>Japanese Cultural </a:t>
            </a:r>
            <a:r>
              <a:rPr lang="en-US" altLang="ja-JP" b="1" dirty="0">
                <a:solidFill>
                  <a:srgbClr val="FF6600"/>
                </a:solidFill>
              </a:rPr>
              <a:t>E</a:t>
            </a:r>
            <a:r>
              <a:rPr lang="en-US" altLang="ja-JP" b="1" dirty="0" smtClean="0">
                <a:solidFill>
                  <a:srgbClr val="FF6600"/>
                </a:solidFill>
              </a:rPr>
              <a:t>xperience</a:t>
            </a:r>
            <a:endParaRPr lang="en-US" altLang="ja-JP" b="1" dirty="0">
              <a:solidFill>
                <a:srgbClr val="FF6600"/>
              </a:solidFill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ja-JP" b="1" dirty="0" smtClean="0">
                <a:solidFill>
                  <a:srgbClr val="FF6600"/>
                </a:solidFill>
              </a:rPr>
              <a:t>Program for Spouses</a:t>
            </a:r>
            <a:endParaRPr lang="en-US" altLang="ja-JP" b="1" dirty="0">
              <a:solidFill>
                <a:srgbClr val="FF6600"/>
              </a:solidFill>
            </a:endParaRPr>
          </a:p>
        </p:txBody>
      </p:sp>
      <p:sp>
        <p:nvSpPr>
          <p:cNvPr id="6178" name="Rectangle 8"/>
          <p:cNvSpPr>
            <a:spLocks noChangeArrowheads="1"/>
          </p:cNvSpPr>
          <p:nvPr/>
        </p:nvSpPr>
        <p:spPr bwMode="auto">
          <a:xfrm>
            <a:off x="7237413" y="5046663"/>
            <a:ext cx="827087" cy="355600"/>
          </a:xfrm>
          <a:prstGeom prst="rect">
            <a:avLst/>
          </a:prstGeom>
          <a:solidFill>
            <a:srgbClr val="FFCC99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ja-JP" altLang="en-US" sz="2000" b="1" dirty="0">
                <a:solidFill>
                  <a:srgbClr val="FF6600"/>
                </a:solidFill>
              </a:rPr>
              <a:t>　★ </a:t>
            </a:r>
            <a:r>
              <a:rPr lang="en-US" altLang="ja-JP" sz="2000" b="1" dirty="0" smtClean="0">
                <a:solidFill>
                  <a:srgbClr val="FF6600"/>
                </a:solidFill>
              </a:rPr>
              <a:t>Excursion</a:t>
            </a:r>
            <a:endParaRPr lang="en-US" altLang="ja-JP" sz="2000" b="1" dirty="0">
              <a:solidFill>
                <a:srgbClr val="FF6600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ja-JP" altLang="en-US" sz="2000" b="1" dirty="0">
                <a:solidFill>
                  <a:srgbClr val="FF6600"/>
                </a:solidFill>
              </a:rPr>
              <a:t>　　</a:t>
            </a:r>
            <a:endParaRPr lang="en-US" altLang="ja-JP" sz="2000" b="1" dirty="0">
              <a:solidFill>
                <a:srgbClr val="FF6600"/>
              </a:solidFill>
            </a:endParaRPr>
          </a:p>
        </p:txBody>
      </p:sp>
      <p:sp>
        <p:nvSpPr>
          <p:cNvPr id="6179" name="Rectangle 8"/>
          <p:cNvSpPr>
            <a:spLocks noChangeArrowheads="1"/>
          </p:cNvSpPr>
          <p:nvPr/>
        </p:nvSpPr>
        <p:spPr bwMode="auto">
          <a:xfrm>
            <a:off x="2635250" y="5886450"/>
            <a:ext cx="4527550" cy="374650"/>
          </a:xfrm>
          <a:prstGeom prst="rect">
            <a:avLst/>
          </a:prstGeom>
          <a:solidFill>
            <a:srgbClr val="FFCC99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ja-JP" sz="2000" b="1" dirty="0" smtClean="0">
                <a:solidFill>
                  <a:srgbClr val="FF6600"/>
                </a:solidFill>
              </a:rPr>
              <a:t>Information Center, Hospitality </a:t>
            </a:r>
            <a:endParaRPr lang="en-US" altLang="ja-JP" sz="2000" b="1" dirty="0">
              <a:solidFill>
                <a:srgbClr val="FF6600"/>
              </a:solidFill>
            </a:endParaRPr>
          </a:p>
        </p:txBody>
      </p:sp>
      <p:sp>
        <p:nvSpPr>
          <p:cNvPr id="6180" name="Rectangle 8"/>
          <p:cNvSpPr>
            <a:spLocks noChangeArrowheads="1"/>
          </p:cNvSpPr>
          <p:nvPr/>
        </p:nvSpPr>
        <p:spPr bwMode="auto">
          <a:xfrm>
            <a:off x="2654300" y="1798638"/>
            <a:ext cx="430213" cy="1214437"/>
          </a:xfrm>
          <a:prstGeom prst="rect">
            <a:avLst/>
          </a:prstGeom>
          <a:solidFill>
            <a:srgbClr val="D1D1F0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anchor="ctr"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ja-JP" altLang="en-US" dirty="0">
                <a:solidFill>
                  <a:srgbClr val="0070C0"/>
                </a:solidFill>
              </a:rPr>
              <a:t>★</a:t>
            </a:r>
            <a:endParaRPr lang="en-US" altLang="ja-JP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ja-JP" sz="1600" b="1" dirty="0" smtClean="0">
                <a:solidFill>
                  <a:srgbClr val="0070C0"/>
                </a:solidFill>
              </a:rPr>
              <a:t>Opening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ja-JP" sz="1600" b="1" dirty="0" smtClean="0">
                <a:solidFill>
                  <a:srgbClr val="0070C0"/>
                </a:solidFill>
              </a:rPr>
              <a:t>Ceremony</a:t>
            </a:r>
            <a:endParaRPr lang="en-US" altLang="ja-JP" sz="1600" b="1" dirty="0">
              <a:solidFill>
                <a:srgbClr val="0070C0"/>
              </a:solidFill>
            </a:endParaRPr>
          </a:p>
        </p:txBody>
      </p:sp>
      <p:sp>
        <p:nvSpPr>
          <p:cNvPr id="6181" name="Rectangle 8"/>
          <p:cNvSpPr>
            <a:spLocks noChangeArrowheads="1"/>
          </p:cNvSpPr>
          <p:nvPr/>
        </p:nvSpPr>
        <p:spPr bwMode="auto">
          <a:xfrm>
            <a:off x="3128963" y="2638425"/>
            <a:ext cx="4033837" cy="374650"/>
          </a:xfrm>
          <a:prstGeom prst="rect">
            <a:avLst/>
          </a:prstGeom>
          <a:solidFill>
            <a:srgbClr val="D1D1F0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ja-JP" sz="2000" b="1" dirty="0" smtClean="0">
                <a:solidFill>
                  <a:srgbClr val="0070C0"/>
                </a:solidFill>
              </a:rPr>
              <a:t>Official </a:t>
            </a:r>
            <a:r>
              <a:rPr lang="en-US" altLang="ja-JP" sz="2000" b="1" dirty="0">
                <a:solidFill>
                  <a:srgbClr val="0070C0"/>
                </a:solidFill>
              </a:rPr>
              <a:t>v</a:t>
            </a:r>
            <a:r>
              <a:rPr lang="en-US" altLang="ja-JP" sz="2000" b="1" dirty="0" smtClean="0">
                <a:solidFill>
                  <a:srgbClr val="0070C0"/>
                </a:solidFill>
              </a:rPr>
              <a:t>isit</a:t>
            </a:r>
            <a:endParaRPr lang="en-US" altLang="ja-JP" sz="2000" b="1" dirty="0">
              <a:solidFill>
                <a:srgbClr val="0070C0"/>
              </a:solidFill>
            </a:endParaRPr>
          </a:p>
        </p:txBody>
      </p:sp>
      <p:sp>
        <p:nvSpPr>
          <p:cNvPr id="6182" name="Rectangle 8"/>
          <p:cNvSpPr>
            <a:spLocks noChangeArrowheads="1"/>
          </p:cNvSpPr>
          <p:nvPr/>
        </p:nvSpPr>
        <p:spPr bwMode="auto">
          <a:xfrm>
            <a:off x="6731000" y="1795463"/>
            <a:ext cx="431800" cy="795337"/>
          </a:xfrm>
          <a:prstGeom prst="rect">
            <a:avLst/>
          </a:prstGeom>
          <a:solidFill>
            <a:srgbClr val="D1D1F0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anchor="ctr"/>
          <a:lstStyle/>
          <a:p>
            <a:pPr>
              <a:spcBef>
                <a:spcPct val="0"/>
              </a:spcBef>
            </a:pPr>
            <a:r>
              <a:rPr lang="ja-JP" altLang="en-US" dirty="0" smtClean="0">
                <a:solidFill>
                  <a:srgbClr val="0070C0"/>
                </a:solidFill>
              </a:rPr>
              <a:t>★</a:t>
            </a:r>
            <a:r>
              <a:rPr lang="en-US" altLang="ja-JP" b="1" dirty="0" smtClean="0">
                <a:solidFill>
                  <a:srgbClr val="0070C0"/>
                </a:solidFill>
              </a:rPr>
              <a:t> Closing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ja-JP" b="1" dirty="0" smtClean="0">
                <a:solidFill>
                  <a:srgbClr val="0070C0"/>
                </a:solidFill>
              </a:rPr>
              <a:t>     Ceremony</a:t>
            </a:r>
            <a:endParaRPr lang="en-US" altLang="ja-JP" b="1" dirty="0">
              <a:solidFill>
                <a:srgbClr val="0070C0"/>
              </a:solidFill>
            </a:endParaRPr>
          </a:p>
        </p:txBody>
      </p:sp>
      <p:sp>
        <p:nvSpPr>
          <p:cNvPr id="70" name="Rectangle 8"/>
          <p:cNvSpPr>
            <a:spLocks noChangeArrowheads="1"/>
          </p:cNvSpPr>
          <p:nvPr/>
        </p:nvSpPr>
        <p:spPr bwMode="auto">
          <a:xfrm>
            <a:off x="4575175" y="1236663"/>
            <a:ext cx="622300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ja-JP" sz="14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MON</a:t>
            </a:r>
            <a:endParaRPr lang="ja-JP" altLang="en-US" sz="1100">
              <a:solidFill>
                <a:schemeClr val="bg1">
                  <a:lumMod val="65000"/>
                </a:schemeClr>
              </a:solidFill>
              <a:latin typeface="Verdana" pitchFamily="34" charset="0"/>
              <a:ea typeface="+mn-ea"/>
              <a:cs typeface="Verdana" pitchFamily="34" charset="0"/>
            </a:endParaRPr>
          </a:p>
        </p:txBody>
      </p:sp>
      <p:sp>
        <p:nvSpPr>
          <p:cNvPr id="71" name="Rectangle 8"/>
          <p:cNvSpPr>
            <a:spLocks noChangeArrowheads="1"/>
          </p:cNvSpPr>
          <p:nvPr/>
        </p:nvSpPr>
        <p:spPr bwMode="auto">
          <a:xfrm>
            <a:off x="5472113" y="1231900"/>
            <a:ext cx="622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ja-JP" sz="14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TUE</a:t>
            </a:r>
            <a:endParaRPr lang="ja-JP" altLang="en-US" sz="1100">
              <a:solidFill>
                <a:schemeClr val="bg1">
                  <a:lumMod val="65000"/>
                </a:schemeClr>
              </a:solidFill>
              <a:latin typeface="Verdana" pitchFamily="34" charset="0"/>
              <a:ea typeface="+mn-ea"/>
              <a:cs typeface="Verdana" pitchFamily="34" charset="0"/>
            </a:endParaRPr>
          </a:p>
        </p:txBody>
      </p:sp>
      <p:sp>
        <p:nvSpPr>
          <p:cNvPr id="72" name="Rectangle 8"/>
          <p:cNvSpPr>
            <a:spLocks noChangeArrowheads="1"/>
          </p:cNvSpPr>
          <p:nvPr/>
        </p:nvSpPr>
        <p:spPr bwMode="auto">
          <a:xfrm>
            <a:off x="6394450" y="1227138"/>
            <a:ext cx="6223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ja-JP" sz="14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WED</a:t>
            </a:r>
            <a:endParaRPr lang="ja-JP" altLang="en-US" sz="1100">
              <a:solidFill>
                <a:schemeClr val="bg1">
                  <a:lumMod val="65000"/>
                </a:schemeClr>
              </a:solidFill>
              <a:latin typeface="Verdana" pitchFamily="34" charset="0"/>
              <a:ea typeface="+mn-ea"/>
              <a:cs typeface="Verdana" pitchFamily="34" charset="0"/>
            </a:endParaRPr>
          </a:p>
        </p:txBody>
      </p:sp>
      <p:sp>
        <p:nvSpPr>
          <p:cNvPr id="73" name="Rectangle 8"/>
          <p:cNvSpPr>
            <a:spLocks noChangeArrowheads="1"/>
          </p:cNvSpPr>
          <p:nvPr/>
        </p:nvSpPr>
        <p:spPr bwMode="auto">
          <a:xfrm>
            <a:off x="7339013" y="4464050"/>
            <a:ext cx="622300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ja-JP" sz="1400">
                <a:solidFill>
                  <a:schemeClr val="bg1">
                    <a:lumMod val="6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THU</a:t>
            </a:r>
            <a:endParaRPr lang="ja-JP" altLang="en-US" sz="1100">
              <a:solidFill>
                <a:schemeClr val="bg1">
                  <a:lumMod val="65000"/>
                </a:schemeClr>
              </a:solidFill>
              <a:latin typeface="Verdana" pitchFamily="34" charset="0"/>
              <a:ea typeface="+mn-ea"/>
              <a:cs typeface="Verdana" pitchFamily="34" charset="0"/>
            </a:endParaRPr>
          </a:p>
        </p:txBody>
      </p:sp>
      <p:grpSp>
        <p:nvGrpSpPr>
          <p:cNvPr id="6187" name="グループ化 9"/>
          <p:cNvGrpSpPr>
            <a:grpSpLocks/>
          </p:cNvGrpSpPr>
          <p:nvPr/>
        </p:nvGrpSpPr>
        <p:grpSpPr bwMode="auto">
          <a:xfrm>
            <a:off x="330200" y="3659188"/>
            <a:ext cx="1262063" cy="534987"/>
            <a:chOff x="600360" y="3730243"/>
            <a:chExt cx="1934741" cy="821363"/>
          </a:xfrm>
        </p:grpSpPr>
        <p:sp>
          <p:nvSpPr>
            <p:cNvPr id="78" name="正方形/長方形 77"/>
            <p:cNvSpPr/>
            <p:nvPr/>
          </p:nvSpPr>
          <p:spPr bwMode="auto">
            <a:xfrm>
              <a:off x="600360" y="3730243"/>
              <a:ext cx="1934741" cy="821363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marL="342900" indent="-342900"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pic>
          <p:nvPicPr>
            <p:cNvPr id="6195" name="Picture 4" descr="０仙台市　紋章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917" y="3795734"/>
              <a:ext cx="663340" cy="663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96" name="Picture 6" descr="仙台市ロゴ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33"/>
            <a:stretch>
              <a:fillRect/>
            </a:stretch>
          </p:blipFill>
          <p:spPr bwMode="auto">
            <a:xfrm>
              <a:off x="1438748" y="3918912"/>
              <a:ext cx="985797" cy="456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188" name="グループ化 79"/>
          <p:cNvGrpSpPr>
            <a:grpSpLocks/>
          </p:cNvGrpSpPr>
          <p:nvPr/>
        </p:nvGrpSpPr>
        <p:grpSpPr bwMode="auto">
          <a:xfrm>
            <a:off x="304800" y="5308600"/>
            <a:ext cx="1262063" cy="534988"/>
            <a:chOff x="600360" y="3730243"/>
            <a:chExt cx="1934741" cy="821363"/>
          </a:xfrm>
        </p:grpSpPr>
        <p:sp>
          <p:nvSpPr>
            <p:cNvPr id="81" name="正方形/長方形 80"/>
            <p:cNvSpPr/>
            <p:nvPr/>
          </p:nvSpPr>
          <p:spPr bwMode="auto">
            <a:xfrm>
              <a:off x="600360" y="3730243"/>
              <a:ext cx="1934741" cy="821363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marL="342900" indent="-342900">
                <a:defRPr/>
              </a:pPr>
              <a:endParaRPr lang="ja-JP" altLang="en-US">
                <a:ea typeface="ＭＳ Ｐゴシック" pitchFamily="50" charset="-128"/>
              </a:endParaRPr>
            </a:p>
          </p:txBody>
        </p:sp>
        <p:pic>
          <p:nvPicPr>
            <p:cNvPr id="6192" name="Picture 4" descr="０仙台市　紋章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917" y="3795734"/>
              <a:ext cx="663340" cy="663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93" name="Picture 6" descr="仙台市ロゴ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33"/>
            <a:stretch>
              <a:fillRect/>
            </a:stretch>
          </p:blipFill>
          <p:spPr bwMode="auto">
            <a:xfrm>
              <a:off x="1438748" y="3918912"/>
              <a:ext cx="985797" cy="456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6" name="Rectangle 8"/>
          <p:cNvSpPr>
            <a:spLocks noChangeArrowheads="1"/>
          </p:cNvSpPr>
          <p:nvPr/>
        </p:nvSpPr>
        <p:spPr bwMode="auto">
          <a:xfrm>
            <a:off x="349250" y="2101850"/>
            <a:ext cx="1217613" cy="48895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19050">
            <a:solidFill>
              <a:schemeClr val="bg1"/>
            </a:solidFill>
          </a:ln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defRPr/>
            </a:pPr>
            <a:endParaRPr lang="en-US" altLang="ja-JP" sz="1600" b="1" dirty="0">
              <a:solidFill>
                <a:srgbClr val="FFFFFF"/>
              </a:solidFill>
              <a:ea typeface="ＭＳ Ｐゴシック" pitchFamily="50" charset="-128"/>
            </a:endParaRPr>
          </a:p>
        </p:txBody>
      </p:sp>
      <p:sp>
        <p:nvSpPr>
          <p:cNvPr id="6190" name="Rectangle 8"/>
          <p:cNvSpPr>
            <a:spLocks noChangeArrowheads="1"/>
          </p:cNvSpPr>
          <p:nvPr/>
        </p:nvSpPr>
        <p:spPr bwMode="auto">
          <a:xfrm>
            <a:off x="334963" y="2101850"/>
            <a:ext cx="1159782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ja-JP" sz="2400" b="1" dirty="0" smtClean="0">
                <a:solidFill>
                  <a:schemeClr val="bg1"/>
                </a:solidFill>
                <a:latin typeface="Lucida Sans" pitchFamily="34" charset="0"/>
              </a:rPr>
              <a:t> UN</a:t>
            </a:r>
            <a:endParaRPr lang="en-US" altLang="ja-JP" sz="2400" b="1" dirty="0">
              <a:solidFill>
                <a:schemeClr val="bg1"/>
              </a:solidFill>
              <a:latin typeface="Lucida Sans" pitchFamily="34" charset="0"/>
            </a:endParaRPr>
          </a:p>
        </p:txBody>
      </p:sp>
      <p:sp>
        <p:nvSpPr>
          <p:cNvPr id="77" name="正方形/長方形 76"/>
          <p:cNvSpPr>
            <a:spLocks noChangeArrowheads="1"/>
          </p:cNvSpPr>
          <p:nvPr/>
        </p:nvSpPr>
        <p:spPr bwMode="auto">
          <a:xfrm>
            <a:off x="0" y="0"/>
            <a:ext cx="9144000" cy="500063"/>
          </a:xfrm>
          <a:prstGeom prst="rect">
            <a:avLst/>
          </a:prstGeom>
          <a:gradFill rotWithShape="1">
            <a:gsLst>
              <a:gs pos="0">
                <a:srgbClr val="39AD39"/>
              </a:gs>
              <a:gs pos="50000">
                <a:srgbClr val="7ED47E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altLang="ja-JP" sz="2400" b="1" i="1" dirty="0" smtClean="0">
                <a:solidFill>
                  <a:srgbClr val="FFFFFF"/>
                </a:solidFill>
                <a:latin typeface="HG丸ｺﾞｼｯｸM-PRO" pitchFamily="50" charset="-128"/>
                <a:ea typeface="HG丸ｺﾞｼｯｸM-PRO" pitchFamily="50" charset="-128"/>
              </a:rPr>
              <a:t>Schedule</a:t>
            </a:r>
            <a:endParaRPr lang="ja-JP" altLang="en-US" sz="2400" b="1" i="1" dirty="0" smtClean="0">
              <a:solidFill>
                <a:srgbClr val="FFFFFF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59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504" y="2348880"/>
            <a:ext cx="8928992" cy="922114"/>
          </a:xfrm>
        </p:spPr>
        <p:txBody>
          <a:bodyPr>
            <a:normAutofit fontScale="90000"/>
          </a:bodyPr>
          <a:lstStyle/>
          <a:p>
            <a:pPr algn="l"/>
            <a:r>
              <a:rPr kumimoji="1" lang="ja-JP" altLang="en-US" sz="2800" dirty="0" smtClean="0"/>
              <a:t>２　</a:t>
            </a:r>
            <a:r>
              <a:rPr lang="en-US" altLang="ja-JP" sz="2800" dirty="0" smtClean="0"/>
              <a:t>Importance of investing continuously in Disaster </a:t>
            </a:r>
            <a:r>
              <a:rPr lang="en-US" altLang="ja-JP" sz="2800" dirty="0"/>
              <a:t>R</a:t>
            </a:r>
            <a:r>
              <a:rPr lang="en-US" altLang="ja-JP" sz="2800" dirty="0" smtClean="0"/>
              <a:t>isk </a:t>
            </a:r>
            <a:r>
              <a:rPr lang="en-US" altLang="ja-JP" sz="2800" dirty="0"/>
              <a:t>R</a:t>
            </a:r>
            <a:r>
              <a:rPr lang="en-US" altLang="ja-JP" sz="2800" dirty="0" smtClean="0"/>
              <a:t>eduction</a:t>
            </a:r>
            <a:endParaRPr kumimoji="1" lang="ja-JP" altLang="en-US" sz="2800" dirty="0"/>
          </a:p>
        </p:txBody>
      </p:sp>
      <p:sp>
        <p:nvSpPr>
          <p:cNvPr id="3" name="正方形/長方形 2"/>
          <p:cNvSpPr/>
          <p:nvPr/>
        </p:nvSpPr>
        <p:spPr>
          <a:xfrm>
            <a:off x="539552" y="3068960"/>
            <a:ext cx="7920880" cy="144016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760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正方形/長方形 15"/>
          <p:cNvSpPr>
            <a:spLocks noChangeArrowheads="1"/>
          </p:cNvSpPr>
          <p:nvPr/>
        </p:nvSpPr>
        <p:spPr bwMode="auto">
          <a:xfrm>
            <a:off x="0" y="0"/>
            <a:ext cx="9144000" cy="500063"/>
          </a:xfrm>
          <a:prstGeom prst="rect">
            <a:avLst/>
          </a:prstGeom>
          <a:gradFill rotWithShape="1">
            <a:gsLst>
              <a:gs pos="0">
                <a:srgbClr val="39AD39"/>
              </a:gs>
              <a:gs pos="70000">
                <a:srgbClr val="7ED47E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altLang="ja-JP" sz="200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Miyagi-ken-</a:t>
            </a:r>
            <a:r>
              <a:rPr lang="en-US" altLang="ja-JP" sz="2000" b="1" dirty="0" err="1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oki</a:t>
            </a:r>
            <a:r>
              <a:rPr lang="en-US" altLang="ja-JP" sz="200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 Earthquake</a:t>
            </a:r>
            <a:r>
              <a:rPr lang="ja-JP" altLang="en-US" sz="200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（</a:t>
            </a:r>
            <a:r>
              <a:rPr lang="en-US" altLang="ja-JP" sz="200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1978</a:t>
            </a:r>
            <a:r>
              <a:rPr lang="ja-JP" altLang="en-US" sz="200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）</a:t>
            </a:r>
            <a:endParaRPr lang="ja-JP" altLang="en-US" sz="2000" b="1" dirty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5124" name="正方形/長方形 16"/>
          <p:cNvSpPr>
            <a:spLocks noChangeArrowheads="1"/>
          </p:cNvSpPr>
          <p:nvPr/>
        </p:nvSpPr>
        <p:spPr bwMode="auto">
          <a:xfrm flipH="1">
            <a:off x="-6350" y="447675"/>
            <a:ext cx="9144000" cy="11113"/>
          </a:xfrm>
          <a:prstGeom prst="rect">
            <a:avLst/>
          </a:prstGeom>
          <a:gradFill rotWithShape="1">
            <a:gsLst>
              <a:gs pos="0">
                <a:srgbClr val="39AD39"/>
              </a:gs>
              <a:gs pos="70000">
                <a:srgbClr val="7ED47E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ja-JP" altLang="en-US" sz="2000" b="1" i="1">
              <a:solidFill>
                <a:schemeClr val="bg1"/>
              </a:solidFill>
              <a:ea typeface="HG丸ｺﾞｼｯｸM-PRO" pitchFamily="50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49" y="2200828"/>
            <a:ext cx="1931795" cy="79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886" y="2158869"/>
            <a:ext cx="1193629" cy="934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837" y="3282748"/>
            <a:ext cx="1609725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テキスト ボックス 42"/>
          <p:cNvSpPr txBox="1"/>
          <p:nvPr/>
        </p:nvSpPr>
        <p:spPr>
          <a:xfrm>
            <a:off x="606834" y="2977362"/>
            <a:ext cx="20400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b="1" dirty="0" smtClean="0">
                <a:solidFill>
                  <a:schemeClr val="accent2">
                    <a:lumMod val="75000"/>
                  </a:schemeClr>
                </a:solidFill>
              </a:rPr>
              <a:t>Completely destroyed  4,385</a:t>
            </a:r>
          </a:p>
          <a:p>
            <a:r>
              <a:rPr lang="en-US" altLang="ja-JP" sz="1100" b="1" dirty="0" smtClean="0">
                <a:solidFill>
                  <a:schemeClr val="accent2">
                    <a:lumMod val="75000"/>
                  </a:schemeClr>
                </a:solidFill>
              </a:rPr>
              <a:t>Partially destroyed  86,010</a:t>
            </a: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629536" y="4267961"/>
            <a:ext cx="14720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100" b="1" dirty="0" smtClean="0">
                <a:solidFill>
                  <a:schemeClr val="accent2">
                    <a:lumMod val="75000"/>
                  </a:schemeClr>
                </a:solidFill>
              </a:rPr>
              <a:t>Deaths</a:t>
            </a:r>
            <a:r>
              <a:rPr lang="ja-JP" altLang="en-US" sz="11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　</a:t>
            </a:r>
            <a:r>
              <a:rPr lang="en-US" altLang="ja-JP" sz="11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16</a:t>
            </a: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2268600" y="2967454"/>
            <a:ext cx="19229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100" b="1" dirty="0" smtClean="0">
                <a:solidFill>
                  <a:schemeClr val="accent2">
                    <a:lumMod val="75000"/>
                  </a:schemeClr>
                </a:solidFill>
              </a:rPr>
              <a:t>Destroyed brick walls etc.</a:t>
            </a:r>
          </a:p>
          <a:p>
            <a:pPr algn="ctr"/>
            <a:r>
              <a:rPr lang="en-US" altLang="ja-JP" sz="1100" b="1" dirty="0" smtClean="0">
                <a:solidFill>
                  <a:schemeClr val="accent2">
                    <a:lumMod val="75000"/>
                  </a:schemeClr>
                </a:solidFill>
              </a:rPr>
              <a:t>11,740</a:t>
            </a: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2178648" y="4267961"/>
            <a:ext cx="1943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100" b="1" dirty="0" smtClean="0">
                <a:solidFill>
                  <a:schemeClr val="accent2">
                    <a:lumMod val="75000"/>
                  </a:schemeClr>
                </a:solidFill>
              </a:rPr>
              <a:t>Injuries</a:t>
            </a:r>
            <a:r>
              <a:rPr lang="ja-JP" altLang="en-US" sz="11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　</a:t>
            </a:r>
            <a:r>
              <a:rPr lang="en-US" altLang="ja-JP" sz="11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10,119</a:t>
            </a:r>
          </a:p>
        </p:txBody>
      </p:sp>
      <p:sp>
        <p:nvSpPr>
          <p:cNvPr id="2" name="下矢印 1"/>
          <p:cNvSpPr/>
          <p:nvPr/>
        </p:nvSpPr>
        <p:spPr>
          <a:xfrm>
            <a:off x="4209070" y="4313322"/>
            <a:ext cx="725860" cy="262596"/>
          </a:xfrm>
          <a:prstGeom prst="down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AutoShape 12"/>
          <p:cNvSpPr>
            <a:spLocks noChangeArrowheads="1"/>
          </p:cNvSpPr>
          <p:nvPr/>
        </p:nvSpPr>
        <p:spPr bwMode="auto">
          <a:xfrm rot="16200000">
            <a:off x="4390383" y="619883"/>
            <a:ext cx="363234" cy="8372011"/>
          </a:xfrm>
          <a:prstGeom prst="roundRect">
            <a:avLst>
              <a:gd name="adj" fmla="val 16667"/>
            </a:avLst>
          </a:prstGeom>
          <a:solidFill>
            <a:srgbClr val="FD8831"/>
          </a:solidFill>
          <a:ln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vert"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defRPr/>
            </a:pPr>
            <a:r>
              <a:rPr lang="en-US" altLang="ja-JP" sz="1600" dirty="0" smtClean="0">
                <a:solidFill>
                  <a:srgbClr val="FFFFFF"/>
                </a:solidFill>
                <a:latin typeface="+mn-lt"/>
                <a:ea typeface="HGｺﾞｼｯｸM" pitchFamily="49" charset="-128"/>
              </a:rPr>
              <a:t>1981</a:t>
            </a:r>
            <a:r>
              <a:rPr lang="ja-JP" altLang="en-US" sz="1600" dirty="0" smtClean="0">
                <a:solidFill>
                  <a:srgbClr val="FFFFFF"/>
                </a:solidFill>
                <a:latin typeface="+mn-lt"/>
                <a:ea typeface="HGｺﾞｼｯｸM" pitchFamily="49" charset="-128"/>
              </a:rPr>
              <a:t>　</a:t>
            </a:r>
            <a:r>
              <a:rPr lang="en-US" altLang="ja-JP" sz="1600" dirty="0" smtClean="0">
                <a:solidFill>
                  <a:srgbClr val="FFFFFF"/>
                </a:solidFill>
                <a:latin typeface="+mn-lt"/>
                <a:ea typeface="HGｺﾞｼｯｸM" pitchFamily="49" charset="-128"/>
              </a:rPr>
              <a:t>Major amendment in Building Standard Law regarding earthquake resistance standard</a:t>
            </a:r>
            <a:endParaRPr lang="ja-JP" altLang="en-US" sz="1600" dirty="0" smtClean="0">
              <a:solidFill>
                <a:srgbClr val="FFFFFF"/>
              </a:solidFill>
              <a:latin typeface="+mn-lt"/>
              <a:ea typeface="HGｺﾞｼｯｸM" pitchFamily="49" charset="-128"/>
            </a:endParaRPr>
          </a:p>
        </p:txBody>
      </p:sp>
      <p:sp>
        <p:nvSpPr>
          <p:cNvPr id="54" name="AutoShape 12"/>
          <p:cNvSpPr>
            <a:spLocks noChangeArrowheads="1"/>
          </p:cNvSpPr>
          <p:nvPr/>
        </p:nvSpPr>
        <p:spPr bwMode="auto">
          <a:xfrm rot="16200000">
            <a:off x="2014294" y="711160"/>
            <a:ext cx="352376" cy="2619242"/>
          </a:xfrm>
          <a:prstGeom prst="roundRect">
            <a:avLst>
              <a:gd name="adj" fmla="val 16667"/>
            </a:avLst>
          </a:prstGeom>
          <a:solidFill>
            <a:srgbClr val="82C836"/>
          </a:solidFill>
          <a:ln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eaVert"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defRPr/>
            </a:pPr>
            <a:r>
              <a:rPr lang="en-US" altLang="ja-JP" sz="1800" b="1" dirty="0" smtClean="0">
                <a:solidFill>
                  <a:srgbClr val="FFFFFF"/>
                </a:solidFill>
                <a:latin typeface="+mn-lt"/>
                <a:ea typeface="HGSｺﾞｼｯｸM" pitchFamily="50" charset="-128"/>
              </a:rPr>
              <a:t>Damage</a:t>
            </a:r>
            <a:endParaRPr lang="en-US" altLang="ja-JP" sz="1800" b="1" dirty="0">
              <a:solidFill>
                <a:srgbClr val="FFFFFF"/>
              </a:solidFill>
              <a:latin typeface="+mn-lt"/>
              <a:ea typeface="HGSｺﾞｼｯｸM" pitchFamily="50" charset="-128"/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5767734" y="4362661"/>
            <a:ext cx="32835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100" dirty="0" smtClean="0"/>
              <a:t>Collapsed building</a:t>
            </a:r>
            <a:endParaRPr lang="en-US" altLang="ja-JP" sz="1100" dirty="0" smtClean="0">
              <a:latin typeface="+mn-lt"/>
            </a:endParaRPr>
          </a:p>
        </p:txBody>
      </p:sp>
      <p:sp>
        <p:nvSpPr>
          <p:cNvPr id="23" name="フローチャート: 処理 22"/>
          <p:cNvSpPr>
            <a:spLocks noChangeArrowheads="1"/>
          </p:cNvSpPr>
          <p:nvPr/>
        </p:nvSpPr>
        <p:spPr bwMode="auto">
          <a:xfrm>
            <a:off x="1845614" y="5445226"/>
            <a:ext cx="4428186" cy="1307268"/>
          </a:xfrm>
          <a:prstGeom prst="flowChartProcess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/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ja-JP" altLang="en-US" sz="1200" b="1" dirty="0" smtClean="0">
                <a:solidFill>
                  <a:srgbClr val="007033"/>
                </a:solidFill>
                <a:ea typeface="HG丸ｺﾞｼｯｸM-PRO" pitchFamily="50" charset="-128"/>
              </a:rPr>
              <a:t>・</a:t>
            </a:r>
            <a:r>
              <a:rPr lang="en-US" altLang="ja-JP" sz="1200" b="1" dirty="0" smtClean="0">
                <a:solidFill>
                  <a:srgbClr val="007033"/>
                </a:solidFill>
                <a:ea typeface="HG丸ｺﾞｼｯｸM-PRO" pitchFamily="50" charset="-128"/>
              </a:rPr>
              <a:t>Anti-seismic enforcement of buildings built before amendment of building standard law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ja-JP" altLang="en-US" sz="1200" b="1" dirty="0" smtClean="0">
                <a:solidFill>
                  <a:srgbClr val="007033"/>
                </a:solidFill>
                <a:ea typeface="HG丸ｺﾞｼｯｸM-PRO" pitchFamily="50" charset="-128"/>
              </a:rPr>
              <a:t>・</a:t>
            </a:r>
            <a:r>
              <a:rPr lang="en-US" altLang="ja-JP" sz="1200" b="1" dirty="0" smtClean="0">
                <a:solidFill>
                  <a:srgbClr val="007033"/>
                </a:solidFill>
                <a:ea typeface="HG丸ｺﾞｼｯｸM-PRO" pitchFamily="50" charset="-128"/>
              </a:rPr>
              <a:t>Lifeline with anti-seismic structure and its multiplexing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ja-JP" altLang="en-US" sz="1200" b="1" dirty="0" smtClean="0">
                <a:solidFill>
                  <a:srgbClr val="007033"/>
                </a:solidFill>
                <a:ea typeface="HG丸ｺﾞｼｯｸM-PRO" pitchFamily="50" charset="-128"/>
              </a:rPr>
              <a:t>・</a:t>
            </a:r>
            <a:r>
              <a:rPr lang="en-US" altLang="ja-JP" sz="1200" b="1" dirty="0" smtClean="0">
                <a:solidFill>
                  <a:srgbClr val="007033"/>
                </a:solidFill>
                <a:ea typeface="HG丸ｺﾞｼｯｸM-PRO" pitchFamily="50" charset="-128"/>
              </a:rPr>
              <a:t>Removal of brick walls with high risk of collapsing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ja-JP" altLang="en-US" sz="1200" b="1" dirty="0" smtClean="0">
                <a:solidFill>
                  <a:srgbClr val="007033"/>
                </a:solidFill>
                <a:ea typeface="HG丸ｺﾞｼｯｸM-PRO" pitchFamily="50" charset="-128"/>
              </a:rPr>
              <a:t>・</a:t>
            </a:r>
            <a:r>
              <a:rPr lang="en-US" altLang="ja-JP" sz="1200" b="1" dirty="0" smtClean="0">
                <a:solidFill>
                  <a:srgbClr val="007033"/>
                </a:solidFill>
                <a:ea typeface="HG丸ｺﾞｼｯｸM-PRO" pitchFamily="50" charset="-128"/>
              </a:rPr>
              <a:t>Improve DRR education and drills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ja-JP" altLang="en-US" sz="1200" b="1" dirty="0" smtClean="0">
                <a:solidFill>
                  <a:srgbClr val="007033"/>
                </a:solidFill>
                <a:ea typeface="HG丸ｺﾞｼｯｸM-PRO" pitchFamily="50" charset="-128"/>
              </a:rPr>
              <a:t>・</a:t>
            </a:r>
            <a:r>
              <a:rPr lang="en-US" altLang="ja-JP" sz="1200" b="1" dirty="0" smtClean="0">
                <a:solidFill>
                  <a:srgbClr val="007033"/>
                </a:solidFill>
                <a:ea typeface="HG丸ｺﾞｼｯｸM-PRO" pitchFamily="50" charset="-128"/>
              </a:rPr>
              <a:t>Wider collaboration with </a:t>
            </a:r>
            <a:r>
              <a:rPr lang="en-US" altLang="ja-JP" sz="1200" b="1" dirty="0" smtClean="0">
                <a:solidFill>
                  <a:srgbClr val="007033"/>
                </a:solidFill>
                <a:ea typeface="HG丸ｺﾞｼｯｸM-PRO" pitchFamily="50" charset="-128"/>
              </a:rPr>
              <a:t>other </a:t>
            </a:r>
            <a:r>
              <a:rPr lang="en-US" altLang="ja-JP" sz="1200" b="1" dirty="0" smtClean="0">
                <a:solidFill>
                  <a:srgbClr val="007033"/>
                </a:solidFill>
                <a:ea typeface="HG丸ｺﾞｼｯｸM-PRO" pitchFamily="50" charset="-128"/>
              </a:rPr>
              <a:t>cities</a:t>
            </a:r>
            <a:endParaRPr lang="ja-JP" altLang="en-US" sz="1200" b="1" dirty="0" smtClean="0">
              <a:solidFill>
                <a:srgbClr val="007033"/>
              </a:solidFill>
              <a:ea typeface="HG丸ｺﾞｼｯｸM-PRO" pitchFamily="50" charset="-128"/>
            </a:endParaRPr>
          </a:p>
        </p:txBody>
      </p:sp>
      <p:sp>
        <p:nvSpPr>
          <p:cNvPr id="24" name="下矢印 23"/>
          <p:cNvSpPr/>
          <p:nvPr/>
        </p:nvSpPr>
        <p:spPr>
          <a:xfrm>
            <a:off x="4209070" y="5125837"/>
            <a:ext cx="725860" cy="262596"/>
          </a:xfrm>
          <a:prstGeom prst="down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フローチャート: 処理 27"/>
          <p:cNvSpPr>
            <a:spLocks noChangeArrowheads="1"/>
          </p:cNvSpPr>
          <p:nvPr/>
        </p:nvSpPr>
        <p:spPr bwMode="auto">
          <a:xfrm>
            <a:off x="411769" y="5445226"/>
            <a:ext cx="1417445" cy="1307268"/>
          </a:xfrm>
          <a:prstGeom prst="flowChartProcess">
            <a:avLst/>
          </a:prstGeom>
          <a:gradFill>
            <a:gsLst>
              <a:gs pos="0">
                <a:srgbClr val="00B050"/>
              </a:gs>
              <a:gs pos="80000">
                <a:srgbClr val="00B050"/>
              </a:gs>
              <a:gs pos="100000">
                <a:srgbClr val="00DE64"/>
              </a:gs>
            </a:gsLst>
          </a:gradFill>
          <a:ln>
            <a:noFill/>
          </a:ln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ja-JP" sz="1200" b="1" dirty="0" smtClean="0">
                <a:solidFill>
                  <a:schemeClr val="bg1"/>
                </a:solidFill>
                <a:ea typeface="HG丸ｺﾞｼｯｸM-PRO" pitchFamily="50" charset="-128"/>
              </a:rPr>
              <a:t>Major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ja-JP" sz="1200" b="1" dirty="0" smtClean="0">
                <a:solidFill>
                  <a:schemeClr val="bg1"/>
                </a:solidFill>
                <a:ea typeface="HG丸ｺﾞｼｯｸM-PRO" pitchFamily="50" charset="-128"/>
              </a:rPr>
              <a:t>disaster reduction policies in Sendai</a:t>
            </a:r>
            <a:r>
              <a:rPr lang="en-US" altLang="ja-JP" sz="1600" b="1" dirty="0" smtClean="0">
                <a:solidFill>
                  <a:schemeClr val="bg1"/>
                </a:solidFill>
                <a:ea typeface="HG丸ｺﾞｼｯｸM-PRO" pitchFamily="50" charset="-128"/>
              </a:rPr>
              <a:t/>
            </a:r>
            <a:br>
              <a:rPr lang="en-US" altLang="ja-JP" sz="1600" b="1" dirty="0" smtClean="0">
                <a:solidFill>
                  <a:schemeClr val="bg1"/>
                </a:solidFill>
                <a:ea typeface="HG丸ｺﾞｼｯｸM-PRO" pitchFamily="50" charset="-128"/>
              </a:rPr>
            </a:br>
            <a:r>
              <a:rPr lang="ja-JP" altLang="en-US" sz="1200" b="1" dirty="0" smtClean="0">
                <a:solidFill>
                  <a:schemeClr val="bg1"/>
                </a:solidFill>
                <a:ea typeface="HG丸ｺﾞｼｯｸM-PRO" pitchFamily="50" charset="-128"/>
              </a:rPr>
              <a:t>（</a:t>
            </a:r>
            <a:r>
              <a:rPr lang="en-US" altLang="ja-JP" sz="1200" b="1" dirty="0" smtClean="0">
                <a:solidFill>
                  <a:schemeClr val="bg1"/>
                </a:solidFill>
                <a:ea typeface="HG丸ｺﾞｼｯｸM-PRO" pitchFamily="50" charset="-128"/>
              </a:rPr>
              <a:t>1978</a:t>
            </a:r>
            <a:r>
              <a:rPr lang="ja-JP" altLang="en-US" sz="1200" b="1" dirty="0" smtClean="0">
                <a:solidFill>
                  <a:schemeClr val="bg1"/>
                </a:solidFill>
                <a:ea typeface="HG丸ｺﾞｼｯｸM-PRO" pitchFamily="50" charset="-128"/>
              </a:rPr>
              <a:t>～）</a:t>
            </a:r>
          </a:p>
        </p:txBody>
      </p:sp>
      <p:pic>
        <p:nvPicPr>
          <p:cNvPr id="25" name="Picture 2" descr="C:\Users\1120725\AppData\Local\Microsoft\Windows\Temporary Internet Files\Content.IE5\NZG0FKUL\MC900383564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676" y="3424133"/>
            <a:ext cx="614477" cy="88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図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93" t="59393"/>
          <a:stretch>
            <a:fillRect/>
          </a:stretch>
        </p:blipFill>
        <p:spPr bwMode="auto">
          <a:xfrm>
            <a:off x="6372200" y="5445226"/>
            <a:ext cx="2444733" cy="123595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1120725\Pictures\宮城県沖地震写真集１\FH00001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402" y="2371439"/>
            <a:ext cx="3040990" cy="202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120725\Pictures\宮城県沖地震写真集１\FH00000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476" y="632489"/>
            <a:ext cx="2918515" cy="194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テキスト ボックス 26"/>
          <p:cNvSpPr txBox="1"/>
          <p:nvPr/>
        </p:nvSpPr>
        <p:spPr>
          <a:xfrm>
            <a:off x="4308475" y="2578166"/>
            <a:ext cx="2918515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1100" dirty="0" smtClean="0"/>
              <a:t>Destroyed brick walls</a:t>
            </a:r>
            <a:endParaRPr lang="en-US" altLang="ja-JP" sz="1100" dirty="0" smtClean="0">
              <a:latin typeface="+mn-lt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952802" y="6626580"/>
            <a:ext cx="32835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100" dirty="0" smtClean="0"/>
              <a:t>Drill in kindergarten</a:t>
            </a:r>
            <a:endParaRPr lang="en-US" altLang="ja-JP" sz="1100" dirty="0" smtClean="0">
              <a:latin typeface="+mn-lt"/>
            </a:endParaRPr>
          </a:p>
        </p:txBody>
      </p:sp>
      <p:sp>
        <p:nvSpPr>
          <p:cNvPr id="30" name="フローチャート: 処理 29"/>
          <p:cNvSpPr>
            <a:spLocks noChangeArrowheads="1"/>
          </p:cNvSpPr>
          <p:nvPr/>
        </p:nvSpPr>
        <p:spPr bwMode="auto">
          <a:xfrm>
            <a:off x="1361746" y="713404"/>
            <a:ext cx="2751570" cy="393700"/>
          </a:xfrm>
          <a:prstGeom prst="flowChartProcess">
            <a:avLst/>
          </a:prstGeom>
          <a:solidFill>
            <a:srgbClr val="D0EBB3"/>
          </a:solidFill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sz="1600" b="1" dirty="0" smtClean="0">
                <a:solidFill>
                  <a:srgbClr val="007033"/>
                </a:solidFill>
                <a:ea typeface="HG丸ｺﾞｼｯｸM-PRO" pitchFamily="50" charset="-128"/>
              </a:rPr>
              <a:t>June 12, 1978  5:14pm</a:t>
            </a:r>
            <a:endParaRPr lang="ja-JP" altLang="en-US" sz="1600" b="1" dirty="0" smtClean="0">
              <a:solidFill>
                <a:srgbClr val="007033"/>
              </a:solidFill>
              <a:ea typeface="HG丸ｺﾞｼｯｸM-PRO" pitchFamily="50" charset="-128"/>
            </a:endParaRPr>
          </a:p>
        </p:txBody>
      </p:sp>
      <p:sp>
        <p:nvSpPr>
          <p:cNvPr id="31" name="フローチャート: 処理 30"/>
          <p:cNvSpPr>
            <a:spLocks noChangeArrowheads="1"/>
          </p:cNvSpPr>
          <p:nvPr/>
        </p:nvSpPr>
        <p:spPr bwMode="auto">
          <a:xfrm>
            <a:off x="1361746" y="1243476"/>
            <a:ext cx="2751570" cy="393700"/>
          </a:xfrm>
          <a:prstGeom prst="flowChartProcess">
            <a:avLst/>
          </a:prstGeom>
          <a:solidFill>
            <a:srgbClr val="D0EBB3"/>
          </a:solidFill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ja-JP" sz="1600" b="1" dirty="0" smtClean="0">
                <a:solidFill>
                  <a:srgbClr val="007033"/>
                </a:solidFill>
                <a:ea typeface="HG丸ｺﾞｼｯｸM-PRO" pitchFamily="50" charset="-128"/>
              </a:rPr>
              <a:t>Magnitude 7.4</a:t>
            </a:r>
            <a:endParaRPr lang="ja-JP" altLang="en-US" sz="1600" b="1" dirty="0" smtClean="0">
              <a:solidFill>
                <a:srgbClr val="007033"/>
              </a:solidFill>
              <a:ea typeface="HG丸ｺﾞｼｯｸM-PRO" pitchFamily="50" charset="-128"/>
            </a:endParaRPr>
          </a:p>
        </p:txBody>
      </p:sp>
      <p:sp>
        <p:nvSpPr>
          <p:cNvPr id="32" name="フローチャート: 処理 31"/>
          <p:cNvSpPr>
            <a:spLocks noChangeArrowheads="1"/>
          </p:cNvSpPr>
          <p:nvPr/>
        </p:nvSpPr>
        <p:spPr bwMode="auto">
          <a:xfrm>
            <a:off x="244734" y="696733"/>
            <a:ext cx="1045841" cy="393700"/>
          </a:xfrm>
          <a:prstGeom prst="flowChartProcess">
            <a:avLst/>
          </a:prstGeom>
          <a:solidFill>
            <a:srgbClr val="D0EBB3"/>
          </a:solidFill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ja-JP" sz="1600" b="1" dirty="0" smtClean="0">
                <a:solidFill>
                  <a:srgbClr val="007033"/>
                </a:solidFill>
                <a:ea typeface="HG丸ｺﾞｼｯｸM-PRO" pitchFamily="50" charset="-128"/>
              </a:rPr>
              <a:t>Time </a:t>
            </a:r>
            <a:endParaRPr lang="ja-JP" altLang="en-US" sz="1600" b="1" dirty="0" smtClean="0">
              <a:solidFill>
                <a:srgbClr val="007033"/>
              </a:solidFill>
              <a:ea typeface="HG丸ｺﾞｼｯｸM-PRO" pitchFamily="50" charset="-128"/>
            </a:endParaRPr>
          </a:p>
        </p:txBody>
      </p:sp>
      <p:sp>
        <p:nvSpPr>
          <p:cNvPr id="33" name="フローチャート: 処理 32"/>
          <p:cNvSpPr>
            <a:spLocks noChangeArrowheads="1"/>
          </p:cNvSpPr>
          <p:nvPr/>
        </p:nvSpPr>
        <p:spPr bwMode="auto">
          <a:xfrm>
            <a:off x="244734" y="1231721"/>
            <a:ext cx="1045841" cy="393700"/>
          </a:xfrm>
          <a:prstGeom prst="flowChartProcess">
            <a:avLst/>
          </a:prstGeom>
          <a:solidFill>
            <a:srgbClr val="D0EBB3"/>
          </a:solidFill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</a:effectLst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en-US" altLang="ja-JP" sz="1600" b="1" dirty="0" smtClean="0">
                <a:solidFill>
                  <a:srgbClr val="007033"/>
                </a:solidFill>
                <a:ea typeface="HG丸ｺﾞｼｯｸM-PRO" pitchFamily="50" charset="-128"/>
              </a:rPr>
              <a:t>Scale</a:t>
            </a:r>
            <a:endParaRPr lang="ja-JP" altLang="en-US" sz="1600" b="1" dirty="0" smtClean="0">
              <a:solidFill>
                <a:srgbClr val="007033"/>
              </a:solidFill>
              <a:ea typeface="HG丸ｺﾞｼｯｸM-PRO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847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5"/>
          <p:cNvSpPr>
            <a:spLocks noChangeArrowheads="1"/>
          </p:cNvSpPr>
          <p:nvPr/>
        </p:nvSpPr>
        <p:spPr bwMode="auto">
          <a:xfrm>
            <a:off x="0" y="0"/>
            <a:ext cx="9144000" cy="500063"/>
          </a:xfrm>
          <a:prstGeom prst="rect">
            <a:avLst/>
          </a:prstGeom>
          <a:gradFill rotWithShape="1">
            <a:gsLst>
              <a:gs pos="0">
                <a:srgbClr val="39AD39"/>
              </a:gs>
              <a:gs pos="70000">
                <a:srgbClr val="7ED47E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altLang="ja-JP" sz="200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Importance of anti-seismic structure  </a:t>
            </a:r>
            <a:endParaRPr lang="ja-JP" altLang="en-US" sz="2000" b="1" dirty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266700" y="1340768"/>
            <a:ext cx="5486400" cy="78305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ja-JP" sz="1200" b="1" dirty="0" smtClean="0">
                <a:solidFill>
                  <a:srgbClr val="000000"/>
                </a:solidFill>
                <a:latin typeface="Verdana" pitchFamily="34" charset="0"/>
              </a:rPr>
              <a:t>In the Great Hanshin-Awaji Earthquake, 80% of the deaths were caused by building collapse.</a:t>
            </a:r>
            <a:endParaRPr lang="en-US" altLang="ja-JP" sz="1200" b="1" dirty="0">
              <a:solidFill>
                <a:srgbClr val="000000"/>
              </a:solidFill>
              <a:latin typeface="Verdana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ja-JP" sz="1200" b="1" dirty="0" smtClean="0">
                <a:solidFill>
                  <a:srgbClr val="000000"/>
                </a:solidFill>
                <a:latin typeface="Verdana" pitchFamily="34" charset="0"/>
              </a:rPr>
              <a:t>About 70% of the buildings constructed under the </a:t>
            </a:r>
            <a:r>
              <a:rPr lang="en-US" altLang="ja-JP" sz="1200" b="1" dirty="0" smtClean="0">
                <a:solidFill>
                  <a:srgbClr val="FF0000"/>
                </a:solidFill>
                <a:latin typeface="Verdana" pitchFamily="34" charset="0"/>
              </a:rPr>
              <a:t>old standard </a:t>
            </a:r>
            <a:r>
              <a:rPr lang="ja-JP" altLang="en-US" sz="1200" b="1" dirty="0" smtClean="0">
                <a:solidFill>
                  <a:srgbClr val="FF0000"/>
                </a:solidFill>
                <a:latin typeface="Verdana" pitchFamily="34" charset="0"/>
              </a:rPr>
              <a:t>（</a:t>
            </a:r>
            <a:r>
              <a:rPr lang="en-US" altLang="ja-JP" sz="1200" b="1" dirty="0" smtClean="0">
                <a:solidFill>
                  <a:srgbClr val="FF0000"/>
                </a:solidFill>
                <a:latin typeface="Verdana" pitchFamily="34" charset="0"/>
              </a:rPr>
              <a:t>before 1981)</a:t>
            </a:r>
            <a:r>
              <a:rPr lang="en-US" altLang="ja-JP" sz="1200" b="1" dirty="0" smtClean="0">
                <a:latin typeface="Verdana" pitchFamily="34" charset="0"/>
              </a:rPr>
              <a:t> were heavily damaged!</a:t>
            </a:r>
            <a:endParaRPr lang="en-US" altLang="ja-JP" sz="1200" b="1" dirty="0">
              <a:latin typeface="Verdana" pitchFamily="34" charset="0"/>
            </a:endParaRPr>
          </a:p>
        </p:txBody>
      </p:sp>
      <p:pic>
        <p:nvPicPr>
          <p:cNvPr id="42" name="Picture 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38" y="2230437"/>
            <a:ext cx="5483990" cy="2172072"/>
          </a:xfrm>
          <a:prstGeom prst="rect">
            <a:avLst/>
          </a:prstGeom>
          <a:noFill/>
          <a:ln w="19050" algn="ctr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Rectangle 8"/>
          <p:cNvSpPr>
            <a:spLocks noChangeArrowheads="1"/>
          </p:cNvSpPr>
          <p:nvPr/>
        </p:nvSpPr>
        <p:spPr bwMode="auto">
          <a:xfrm>
            <a:off x="683568" y="4509120"/>
            <a:ext cx="4608512" cy="2880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zh-TW" sz="1100" dirty="0" smtClean="0"/>
              <a:t>Source: Interim report by the survey committee of the building disaster by the Great Hanshin-Awaji Earthquake Building and Disaster, 1995</a:t>
            </a:r>
            <a:endParaRPr lang="en-US" altLang="ja-JP" sz="110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44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85800"/>
            <a:ext cx="2962275" cy="308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Rectangle 8"/>
          <p:cNvSpPr>
            <a:spLocks noChangeArrowheads="1"/>
          </p:cNvSpPr>
          <p:nvPr/>
        </p:nvSpPr>
        <p:spPr bwMode="auto">
          <a:xfrm>
            <a:off x="6718300" y="1828800"/>
            <a:ext cx="128270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ja-JP" sz="1600" dirty="0" smtClean="0">
                <a:solidFill>
                  <a:srgbClr val="000000"/>
                </a:solidFill>
                <a:latin typeface="Verdana" pitchFamily="34" charset="0"/>
              </a:rPr>
              <a:t>Cause of Casualties</a:t>
            </a:r>
            <a:endParaRPr lang="en-US" altLang="ja-JP" sz="160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6" name="Rectangle 8"/>
          <p:cNvSpPr>
            <a:spLocks noChangeArrowheads="1"/>
          </p:cNvSpPr>
          <p:nvPr/>
        </p:nvSpPr>
        <p:spPr bwMode="auto">
          <a:xfrm>
            <a:off x="6172200" y="3651250"/>
            <a:ext cx="2357438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ja-JP" sz="1050" dirty="0" smtClean="0">
                <a:solidFill>
                  <a:srgbClr val="000000"/>
                </a:solidFill>
                <a:latin typeface="Verdana" pitchFamily="34" charset="0"/>
              </a:rPr>
              <a:t>Police White Paper, Fiscal 1995</a:t>
            </a:r>
            <a:endParaRPr lang="en-US" altLang="ja-JP" sz="105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8" name="Rectangle 8"/>
          <p:cNvSpPr>
            <a:spLocks noChangeArrowheads="1"/>
          </p:cNvSpPr>
          <p:nvPr/>
        </p:nvSpPr>
        <p:spPr bwMode="auto">
          <a:xfrm>
            <a:off x="266700" y="5301208"/>
            <a:ext cx="8610600" cy="9361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ja-JP" sz="1200" b="1" dirty="0" smtClean="0">
                <a:solidFill>
                  <a:srgbClr val="000000"/>
                </a:solidFill>
                <a:latin typeface="Verdana" pitchFamily="34" charset="0"/>
              </a:rPr>
              <a:t>Under the amendment of the Building Standard Law in 2000, </a:t>
            </a:r>
            <a:r>
              <a:rPr lang="en-US" altLang="ja-JP" sz="1200" b="1" dirty="0" smtClean="0">
                <a:solidFill>
                  <a:srgbClr val="FF0000"/>
                </a:solidFill>
                <a:latin typeface="Verdana" pitchFamily="34" charset="0"/>
              </a:rPr>
              <a:t>further reinforcement </a:t>
            </a:r>
            <a:r>
              <a:rPr lang="en-US" altLang="ja-JP" sz="1200" b="1" dirty="0" smtClean="0">
                <a:solidFill>
                  <a:srgbClr val="000000"/>
                </a:solidFill>
                <a:latin typeface="Verdana" pitchFamily="34" charset="0"/>
              </a:rPr>
              <a:t>of the earthquake resistant standard of wood-frame buildings was made.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ja-JP" sz="1200" b="1" dirty="0" smtClean="0">
                <a:solidFill>
                  <a:srgbClr val="000000"/>
                </a:solidFill>
                <a:latin typeface="Verdana" pitchFamily="34" charset="0"/>
              </a:rPr>
              <a:t>	For example, it became necessary to have a basic structure/foundation according to 	the resistance of land. Regulation on balance of arrangement for earthquake-proof 	walls was developed.</a:t>
            </a:r>
            <a:r>
              <a:rPr lang="ja-JP" altLang="en-US" sz="1200" b="1" dirty="0">
                <a:solidFill>
                  <a:srgbClr val="000000"/>
                </a:solidFill>
                <a:latin typeface="Verdana" pitchFamily="34" charset="0"/>
              </a:rPr>
              <a:t>　</a:t>
            </a:r>
            <a:r>
              <a:rPr lang="ja-JP" altLang="en-US" sz="1200" b="1" dirty="0" smtClean="0">
                <a:solidFill>
                  <a:srgbClr val="000000"/>
                </a:solidFill>
                <a:latin typeface="Verdana" pitchFamily="34" charset="0"/>
              </a:rPr>
              <a:t>　　 </a:t>
            </a:r>
            <a:endParaRPr lang="en-US" altLang="ja-JP" sz="12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9" name="正方形/長方形 48"/>
          <p:cNvSpPr/>
          <p:nvPr/>
        </p:nvSpPr>
        <p:spPr>
          <a:xfrm>
            <a:off x="266700" y="685800"/>
            <a:ext cx="5480220" cy="438944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It is highly important for buildings to be earthquake-proof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403648" y="2601202"/>
            <a:ext cx="10801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dirty="0" smtClean="0"/>
              <a:t>Heavy Damage</a:t>
            </a:r>
            <a:endParaRPr kumimoji="1" lang="ja-JP" altLang="en-US" sz="105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483768" y="2601202"/>
            <a:ext cx="13351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 smtClean="0"/>
              <a:t>Moderate Damage</a:t>
            </a:r>
            <a:endParaRPr kumimoji="1" lang="ja-JP" altLang="en-US" sz="1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067944" y="2601202"/>
            <a:ext cx="14994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 smtClean="0"/>
              <a:t>No/Slight Damage</a:t>
            </a:r>
            <a:endParaRPr kumimoji="1" lang="ja-JP" altLang="en-US" sz="10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66700" y="2386285"/>
            <a:ext cx="992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 smtClean="0"/>
              <a:t>Before 1981</a:t>
            </a:r>
          </a:p>
          <a:p>
            <a:r>
              <a:rPr lang="en-US" altLang="ja-JP" sz="1000" dirty="0" smtClean="0"/>
              <a:t>Old Standard</a:t>
            </a:r>
            <a:endParaRPr kumimoji="1" lang="ja-JP" altLang="en-US" sz="1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66701" y="4077072"/>
            <a:ext cx="9929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 smtClean="0"/>
              <a:t>From 1982</a:t>
            </a:r>
          </a:p>
          <a:p>
            <a:r>
              <a:rPr lang="en-US" altLang="ja-JP" sz="1000" dirty="0" smtClean="0"/>
              <a:t>New Standard</a:t>
            </a:r>
            <a:endParaRPr kumimoji="1" lang="ja-JP" altLang="en-US" sz="10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403648" y="407707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dirty="0" smtClean="0"/>
              <a:t>Heavy/Moderate Damage</a:t>
            </a:r>
            <a:endParaRPr kumimoji="1" lang="ja-JP" altLang="en-US" sz="900" dirty="0"/>
          </a:p>
        </p:txBody>
      </p:sp>
      <p:sp>
        <p:nvSpPr>
          <p:cNvPr id="11" name="テキスト ボックス 10"/>
          <p:cNvSpPr txBox="1"/>
          <p:nvPr/>
        </p:nvSpPr>
        <p:spPr>
          <a:xfrm rot="10800000" flipV="1">
            <a:off x="2915816" y="4083410"/>
            <a:ext cx="19442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 smtClean="0"/>
              <a:t>No/Slight Damage</a:t>
            </a:r>
            <a:endParaRPr kumimoji="1" lang="ja-JP" altLang="en-US" sz="10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033244" y="685800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/>
              <a:t>Being burned</a:t>
            </a:r>
            <a:endParaRPr kumimoji="1" lang="ja-JP" altLang="en-US" sz="14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308304" y="500063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Others</a:t>
            </a:r>
            <a:endParaRPr kumimoji="1" lang="ja-JP" altLang="en-US" sz="1200" dirty="0"/>
          </a:p>
        </p:txBody>
      </p:sp>
      <p:sp>
        <p:nvSpPr>
          <p:cNvPr id="15" name="テキスト ボックス 14"/>
          <p:cNvSpPr txBox="1"/>
          <p:nvPr/>
        </p:nvSpPr>
        <p:spPr>
          <a:xfrm flipH="1">
            <a:off x="5867400" y="2967335"/>
            <a:ext cx="850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/>
              <a:t>Being crushed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80447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5"/>
          <p:cNvSpPr>
            <a:spLocks noChangeArrowheads="1"/>
          </p:cNvSpPr>
          <p:nvPr/>
        </p:nvSpPr>
        <p:spPr bwMode="auto">
          <a:xfrm>
            <a:off x="0" y="0"/>
            <a:ext cx="9144000" cy="500063"/>
          </a:xfrm>
          <a:prstGeom prst="rect">
            <a:avLst/>
          </a:prstGeom>
          <a:gradFill rotWithShape="1">
            <a:gsLst>
              <a:gs pos="0">
                <a:srgbClr val="39AD39"/>
              </a:gs>
              <a:gs pos="70000">
                <a:srgbClr val="7ED47E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altLang="ja-JP" sz="160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Commitments by Sendai City on earthquake proof retrofit</a:t>
            </a:r>
            <a:r>
              <a:rPr lang="ja-JP" altLang="en-US" sz="160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（</a:t>
            </a:r>
            <a:r>
              <a:rPr lang="en-US" altLang="ja-JP" sz="160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Under Old Standard</a:t>
            </a:r>
            <a:r>
              <a:rPr lang="ja-JP" altLang="en-US" sz="1600" b="1" dirty="0" smtClean="0">
                <a:solidFill>
                  <a:schemeClr val="bg1"/>
                </a:solidFill>
                <a:latin typeface="HG丸ｺﾞｼｯｸM-PRO" pitchFamily="50" charset="-128"/>
                <a:ea typeface="HG丸ｺﾞｼｯｸM-PRO" pitchFamily="50" charset="-128"/>
              </a:rPr>
              <a:t>）</a:t>
            </a:r>
            <a:endParaRPr lang="ja-JP" altLang="en-US" sz="1600" b="1" dirty="0">
              <a:solidFill>
                <a:schemeClr val="bg1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279451" y="4018384"/>
            <a:ext cx="8643838" cy="1066800"/>
          </a:xfrm>
          <a:prstGeom prst="rect">
            <a:avLst/>
          </a:prstGeom>
          <a:noFill/>
          <a:ln w="9525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ja-JP" altLang="en-US" sz="1200" b="1" dirty="0" smtClean="0">
                <a:solidFill>
                  <a:srgbClr val="000000"/>
                </a:solidFill>
                <a:latin typeface="Verdana" pitchFamily="34" charset="0"/>
              </a:rPr>
              <a:t>・</a:t>
            </a:r>
            <a:r>
              <a:rPr lang="en-US" altLang="ja-JP" sz="1200" b="1" dirty="0" smtClean="0">
                <a:solidFill>
                  <a:srgbClr val="000000"/>
                </a:solidFill>
                <a:latin typeface="Verdana" pitchFamily="34" charset="0"/>
              </a:rPr>
              <a:t>City’s elementary, junior and senior high schools, special schools for the handicapped, etc. </a:t>
            </a:r>
            <a:r>
              <a:rPr lang="ja-JP" altLang="en-US" sz="1200" b="1" dirty="0" smtClean="0">
                <a:solidFill>
                  <a:srgbClr val="000000"/>
                </a:solidFill>
                <a:latin typeface="Verdana" pitchFamily="34" charset="0"/>
              </a:rPr>
              <a:t>（</a:t>
            </a:r>
            <a:r>
              <a:rPr lang="en-US" altLang="ja-JP" sz="1200" dirty="0" smtClean="0">
                <a:solidFill>
                  <a:srgbClr val="000000"/>
                </a:solidFill>
                <a:latin typeface="Verdana" pitchFamily="34" charset="0"/>
              </a:rPr>
              <a:t>1,119</a:t>
            </a:r>
            <a:r>
              <a:rPr lang="ja-JP" altLang="en-US" sz="1200" b="1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en-US" altLang="ja-JP" sz="1200" b="1" dirty="0" smtClean="0">
                <a:solidFill>
                  <a:srgbClr val="000000"/>
                </a:solidFill>
                <a:latin typeface="Verdana" pitchFamily="34" charset="0"/>
              </a:rPr>
              <a:t>in total</a:t>
            </a:r>
            <a:r>
              <a:rPr lang="ja-JP" altLang="en-US" sz="1200" b="1" dirty="0" smtClean="0">
                <a:solidFill>
                  <a:srgbClr val="000000"/>
                </a:solidFill>
                <a:latin typeface="Verdana" pitchFamily="34" charset="0"/>
              </a:rPr>
              <a:t>） </a:t>
            </a:r>
            <a:r>
              <a:rPr lang="en-US" altLang="ja-JP" sz="1200" b="1" dirty="0" smtClean="0">
                <a:solidFill>
                  <a:srgbClr val="000000"/>
                </a:solidFill>
                <a:latin typeface="Verdana" pitchFamily="34" charset="0"/>
              </a:rPr>
              <a:t>were</a:t>
            </a:r>
            <a:r>
              <a:rPr lang="ja-JP" altLang="en-US" sz="1200" b="1" dirty="0">
                <a:solidFill>
                  <a:srgbClr val="008000"/>
                </a:solidFill>
                <a:latin typeface="Verdana" pitchFamily="34" charset="0"/>
              </a:rPr>
              <a:t> </a:t>
            </a:r>
            <a:r>
              <a:rPr lang="en-US" altLang="ja-JP" sz="1200" b="1" dirty="0" smtClean="0">
                <a:solidFill>
                  <a:srgbClr val="008000"/>
                </a:solidFill>
                <a:latin typeface="Verdana" pitchFamily="34" charset="0"/>
              </a:rPr>
              <a:t>100</a:t>
            </a:r>
            <a:r>
              <a:rPr lang="ja-JP" altLang="en-US" sz="1200" b="1" dirty="0" smtClean="0">
                <a:solidFill>
                  <a:srgbClr val="008000"/>
                </a:solidFill>
                <a:latin typeface="Verdana" pitchFamily="34" charset="0"/>
              </a:rPr>
              <a:t>％</a:t>
            </a:r>
            <a:r>
              <a:rPr lang="en-US" altLang="ja-JP" sz="1200" b="1" dirty="0" smtClean="0">
                <a:solidFill>
                  <a:srgbClr val="008000"/>
                </a:solidFill>
                <a:latin typeface="Verdana" pitchFamily="34" charset="0"/>
              </a:rPr>
              <a:t>earthquake-proof before the Great East Japan Earthquake and Tsunami</a:t>
            </a:r>
            <a:r>
              <a:rPr lang="en-US" altLang="ja-JP" sz="1200" b="1" dirty="0" smtClean="0">
                <a:latin typeface="Verdana" pitchFamily="34" charset="0"/>
              </a:rPr>
              <a:t>.</a:t>
            </a:r>
            <a:endParaRPr lang="en-US" altLang="ja-JP" sz="1200" b="1" dirty="0">
              <a:solidFill>
                <a:srgbClr val="000000"/>
              </a:solidFill>
              <a:latin typeface="Verdana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ja-JP" altLang="en-US" sz="1200" b="1" dirty="0" smtClean="0">
                <a:solidFill>
                  <a:srgbClr val="000000"/>
                </a:solidFill>
                <a:latin typeface="Verdana" pitchFamily="34" charset="0"/>
              </a:rPr>
              <a:t>・</a:t>
            </a:r>
            <a:r>
              <a:rPr lang="en-US" altLang="ja-JP" sz="1200" b="1" dirty="0" smtClean="0">
                <a:solidFill>
                  <a:srgbClr val="000000"/>
                </a:solidFill>
                <a:latin typeface="Verdana" pitchFamily="34" charset="0"/>
              </a:rPr>
              <a:t>There were no injuries among students due to building collapse by the 2011 disaster.</a:t>
            </a:r>
            <a:endParaRPr lang="en-US" altLang="ja-JP" sz="1200" b="1" dirty="0">
              <a:solidFill>
                <a:srgbClr val="000000"/>
              </a:solidFill>
              <a:latin typeface="Verdana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ja-JP" altLang="en-US" sz="1200" b="1" dirty="0" smtClean="0">
                <a:solidFill>
                  <a:srgbClr val="000000"/>
                </a:solidFill>
                <a:latin typeface="Verdana" pitchFamily="34" charset="0"/>
              </a:rPr>
              <a:t>・</a:t>
            </a:r>
            <a:r>
              <a:rPr lang="en-US" altLang="ja-JP" sz="1200" b="1" dirty="0" smtClean="0">
                <a:solidFill>
                  <a:srgbClr val="000000"/>
                </a:solidFill>
                <a:latin typeface="Verdana" pitchFamily="34" charset="0"/>
              </a:rPr>
              <a:t>As well as to protect children’s lives, earthquake resistant structure for schools is important to enable schools to function as evacuation center.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ja-JP" sz="12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57175" y="5301208"/>
            <a:ext cx="8647212" cy="1152128"/>
          </a:xfrm>
          <a:prstGeom prst="rect">
            <a:avLst/>
          </a:prstGeom>
          <a:solidFill>
            <a:schemeClr val="bg1"/>
          </a:solidFill>
          <a:ln w="3175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kumimoji="1" lang="ja-JP" altLang="en-US" sz="1400" b="1" dirty="0" smtClean="0">
                <a:solidFill>
                  <a:schemeClr val="tx1"/>
                </a:solidFill>
              </a:rPr>
              <a:t>・</a:t>
            </a:r>
            <a:r>
              <a:rPr kumimoji="1" lang="en-US" altLang="ja-JP" sz="1400" b="1" dirty="0" smtClean="0">
                <a:solidFill>
                  <a:schemeClr val="tx1"/>
                </a:solidFill>
              </a:rPr>
              <a:t>Earthquake resistance surveys for non-school </a:t>
            </a:r>
            <a:r>
              <a:rPr lang="en-US" altLang="ja-JP" sz="1400" b="1" dirty="0" smtClean="0">
                <a:solidFill>
                  <a:schemeClr val="tx1"/>
                </a:solidFill>
              </a:rPr>
              <a:t>buildings owned by the city were also conducted.</a:t>
            </a:r>
            <a:endParaRPr kumimoji="1" lang="en-US" altLang="ja-JP" sz="1400" b="1" dirty="0" smtClean="0">
              <a:solidFill>
                <a:schemeClr val="tx1"/>
              </a:solidFill>
            </a:endParaRPr>
          </a:p>
          <a:p>
            <a:r>
              <a:rPr lang="ja-JP" altLang="en-US" sz="1400" b="1" dirty="0" smtClean="0">
                <a:solidFill>
                  <a:schemeClr val="tx1"/>
                </a:solidFill>
              </a:rPr>
              <a:t>・</a:t>
            </a:r>
            <a:r>
              <a:rPr lang="en-US" altLang="ja-JP" sz="1400" b="1" dirty="0" smtClean="0">
                <a:solidFill>
                  <a:schemeClr val="tx1"/>
                </a:solidFill>
              </a:rPr>
              <a:t>If the building did not meet the new earthquake resistant standard, the city decided either to carry out retrofit work, reconstruct, or shutdown the property.</a:t>
            </a:r>
            <a:endParaRPr lang="en-US" altLang="ja-JP" sz="1200" b="1" dirty="0">
              <a:solidFill>
                <a:schemeClr val="tx1"/>
              </a:solidFill>
            </a:endParaRPr>
          </a:p>
          <a:p>
            <a:r>
              <a:rPr kumimoji="1" lang="ja-JP" altLang="en-US" sz="1400" b="1" dirty="0" smtClean="0">
                <a:solidFill>
                  <a:schemeClr val="tx1"/>
                </a:solidFill>
              </a:rPr>
              <a:t>・</a:t>
            </a:r>
            <a:r>
              <a:rPr kumimoji="1" lang="en-US" altLang="ja-JP" sz="1400" b="1" dirty="0" smtClean="0">
                <a:solidFill>
                  <a:schemeClr val="tx1"/>
                </a:solidFill>
              </a:rPr>
              <a:t>There wer</a:t>
            </a:r>
            <a:r>
              <a:rPr lang="en-US" altLang="ja-JP" sz="1400" b="1" dirty="0" smtClean="0">
                <a:solidFill>
                  <a:schemeClr val="tx1"/>
                </a:solidFill>
              </a:rPr>
              <a:t>e no cases of termination of administrative functions due to building collapse of city-owned buildings by </a:t>
            </a:r>
            <a:r>
              <a:rPr kumimoji="1" lang="en-US" altLang="ja-JP" sz="1400" b="1" dirty="0" smtClean="0">
                <a:solidFill>
                  <a:schemeClr val="tx1"/>
                </a:solidFill>
              </a:rPr>
              <a:t>the 2011  disaster.</a:t>
            </a:r>
            <a:endParaRPr kumimoji="1" lang="ja-JP" altLang="en-US" sz="1400" b="1" dirty="0">
              <a:solidFill>
                <a:schemeClr val="tx1"/>
              </a:solidFill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279451" y="3259088"/>
            <a:ext cx="2008881" cy="43204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City-owned Buildings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20688" y="1402135"/>
            <a:ext cx="4063280" cy="1018754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ja-JP" sz="1200" b="1" dirty="0">
                <a:solidFill>
                  <a:srgbClr val="000000"/>
                </a:solidFill>
                <a:latin typeface="Verdana" pitchFamily="34" charset="0"/>
              </a:rPr>
              <a:t>S</a:t>
            </a:r>
            <a:r>
              <a:rPr lang="en-US" altLang="ja-JP" sz="1200" b="1" dirty="0" smtClean="0">
                <a:solidFill>
                  <a:srgbClr val="000000"/>
                </a:solidFill>
                <a:latin typeface="Verdana" pitchFamily="34" charset="0"/>
              </a:rPr>
              <a:t>ubsidies for earthquake resistance survey: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ja-JP" sz="1200" b="1" dirty="0">
                <a:solidFill>
                  <a:srgbClr val="000000"/>
                </a:solidFill>
                <a:latin typeface="Verdana" pitchFamily="34" charset="0"/>
              </a:rPr>
              <a:t>W</a:t>
            </a:r>
            <a:r>
              <a:rPr lang="en-US" altLang="ja-JP" sz="1200" b="1" dirty="0" smtClean="0">
                <a:solidFill>
                  <a:srgbClr val="000000"/>
                </a:solidFill>
                <a:latin typeface="Verdana" pitchFamily="34" charset="0"/>
              </a:rPr>
              <a:t>ood-framed houses and apartments,      condominiums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ja-JP" sz="1200" b="1" dirty="0" smtClean="0">
                <a:solidFill>
                  <a:srgbClr val="000000"/>
                </a:solidFill>
                <a:latin typeface="Verdana" pitchFamily="34" charset="0"/>
              </a:rPr>
              <a:t>Subsidies for earthquake-proof retrofit: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ja-JP" sz="1200" b="1" dirty="0" smtClean="0">
                <a:solidFill>
                  <a:srgbClr val="000000"/>
                </a:solidFill>
                <a:latin typeface="Verdana" pitchFamily="34" charset="0"/>
              </a:rPr>
              <a:t>Wood-framed houses and apartments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ja-JP" sz="1600" b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169246" y="692696"/>
            <a:ext cx="1522434" cy="43204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 smtClean="0">
                <a:solidFill>
                  <a:schemeClr val="tx1"/>
                </a:solidFill>
              </a:rPr>
              <a:t>Private  Buildings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026" name="Picture 2" descr="\\10.1.38.210\bosai_kyoyu\【企画・連携グループ】共有\10_講演・プレゼン・寄稿\写真\蒲町小学校（耐震補強）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912" y="692696"/>
            <a:ext cx="4139475" cy="278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5508104" y="3476898"/>
            <a:ext cx="2664296" cy="3841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1200" dirty="0" smtClean="0">
                <a:solidFill>
                  <a:schemeClr val="tx1"/>
                </a:solidFill>
              </a:rPr>
              <a:t>An elementary school that went under additional earthquake-proof work</a:t>
            </a:r>
            <a:endParaRPr kumimoji="1" lang="ja-JP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89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3774</TotalTime>
  <Words>1110</Words>
  <Application>Microsoft Office PowerPoint</Application>
  <PresentationFormat>画面に合わせる (4:3)</PresentationFormat>
  <Paragraphs>247</Paragraphs>
  <Slides>15</Slides>
  <Notes>7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16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２　Importance of investing continuously in Disaster Risk Reduction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仙台市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仙台市</dc:creator>
  <cp:lastModifiedBy>Yuko</cp:lastModifiedBy>
  <cp:revision>173</cp:revision>
  <cp:lastPrinted>2014-07-07T01:07:34Z</cp:lastPrinted>
  <dcterms:created xsi:type="dcterms:W3CDTF">2014-06-16T08:57:26Z</dcterms:created>
  <dcterms:modified xsi:type="dcterms:W3CDTF">2014-07-17T01:21:10Z</dcterms:modified>
</cp:coreProperties>
</file>