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78" r:id="rId2"/>
    <p:sldId id="379" r:id="rId3"/>
    <p:sldId id="297" r:id="rId4"/>
    <p:sldId id="299" r:id="rId5"/>
    <p:sldId id="306" r:id="rId6"/>
    <p:sldId id="298" r:id="rId7"/>
    <p:sldId id="347" r:id="rId8"/>
    <p:sldId id="389" r:id="rId9"/>
    <p:sldId id="390" r:id="rId10"/>
    <p:sldId id="371" r:id="rId11"/>
    <p:sldId id="300" r:id="rId12"/>
    <p:sldId id="332" r:id="rId13"/>
    <p:sldId id="391" r:id="rId14"/>
    <p:sldId id="334" r:id="rId15"/>
    <p:sldId id="392" r:id="rId16"/>
    <p:sldId id="393" r:id="rId17"/>
    <p:sldId id="394" r:id="rId18"/>
    <p:sldId id="395" r:id="rId19"/>
    <p:sldId id="396" r:id="rId20"/>
    <p:sldId id="377" r:id="rId21"/>
    <p:sldId id="397" r:id="rId22"/>
    <p:sldId id="398" r:id="rId23"/>
    <p:sldId id="296" r:id="rId2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20BEBE2-8EED-4305-BA5B-3C9BAE11872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6554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4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C3472AB-5DBF-4EE3-B4CA-7743AC5C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FC096AC-392A-2745-80BE-974609A482F3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4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56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7858011-79E2-3B4D-BBE8-4CD61B378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60" y="795847"/>
            <a:ext cx="8991039" cy="1900446"/>
          </a:xfrm>
        </p:spPr>
        <p:txBody>
          <a:bodyPr/>
          <a:lstStyle/>
          <a:p>
            <a:r>
              <a:rPr lang="en-US" sz="4000" dirty="0" smtClean="0">
                <a:effectLst/>
              </a:rPr>
              <a:t>The Japan Disaster Digital Archive (JDA) and Disaster Prevention Education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6020"/>
            <a:ext cx="7772400" cy="2783594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effectLst/>
              </a:rPr>
              <a:t>Forum for Creativity</a:t>
            </a:r>
          </a:p>
          <a:p>
            <a:r>
              <a:rPr lang="en-US" sz="2800" dirty="0" smtClean="0">
                <a:effectLst/>
              </a:rPr>
              <a:t>2014</a:t>
            </a:r>
            <a:r>
              <a:rPr lang="ja-JP" altLang="en-US" sz="2800" dirty="0">
                <a:effectLst/>
              </a:rPr>
              <a:t>年</a:t>
            </a:r>
            <a:r>
              <a:rPr lang="en-US" sz="2800" dirty="0" smtClean="0">
                <a:effectLst/>
              </a:rPr>
              <a:t>11</a:t>
            </a:r>
            <a:r>
              <a:rPr lang="ja-JP" altLang="en-US" sz="2800" dirty="0" smtClean="0">
                <a:effectLst/>
              </a:rPr>
              <a:t>月</a:t>
            </a:r>
            <a:r>
              <a:rPr lang="en-US" altLang="ja-JP" sz="2800" dirty="0" smtClean="0">
                <a:effectLst/>
              </a:rPr>
              <a:t>07</a:t>
            </a:r>
            <a:r>
              <a:rPr lang="ja-JP" altLang="en-US" sz="2800" dirty="0" smtClean="0">
                <a:effectLst/>
              </a:rPr>
              <a:t>日</a:t>
            </a:r>
            <a:endParaRPr lang="en-US" altLang="ja-JP" sz="2800" dirty="0" smtClean="0">
              <a:effectLst/>
            </a:endParaRPr>
          </a:p>
          <a:p>
            <a:endParaRPr lang="en-US" altLang="ja-JP" sz="2800" dirty="0"/>
          </a:p>
          <a:p>
            <a:r>
              <a:rPr lang="en-US" altLang="ja-JP" sz="2800" dirty="0" smtClean="0"/>
              <a:t>Andrew Gordon</a:t>
            </a:r>
          </a:p>
          <a:p>
            <a:r>
              <a:rPr lang="en-US" altLang="ja-JP" sz="2800" dirty="0" smtClean="0"/>
              <a:t>Harvard University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09"/>
            <a:ext cx="9144000" cy="595522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25070" y="1419694"/>
            <a:ext cx="575917" cy="477939"/>
          </a:xfrm>
          <a:prstGeom prst="donut">
            <a:avLst>
              <a:gd name="adj" fmla="val 9120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sz="6000" dirty="0" smtClean="0"/>
          </a:p>
          <a:p>
            <a:r>
              <a:rPr lang="en-US" sz="7200" dirty="0" smtClean="0"/>
              <a:t>Participation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06"/>
            <a:ext cx="9045873" cy="57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996068" y="755098"/>
            <a:ext cx="1050096" cy="572227"/>
          </a:xfrm>
          <a:prstGeom prst="donut">
            <a:avLst>
              <a:gd name="adj" fmla="val 10699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0"/>
            <a:ext cx="9144000" cy="66888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626208" y="2809378"/>
            <a:ext cx="1751239" cy="1283651"/>
          </a:xfrm>
          <a:prstGeom prst="donut">
            <a:avLst>
              <a:gd name="adj" fmla="val 1422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725"/>
            <a:ext cx="9442580" cy="53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nut 7"/>
          <p:cNvSpPr/>
          <p:nvPr/>
        </p:nvSpPr>
        <p:spPr>
          <a:xfrm>
            <a:off x="-307817" y="3651866"/>
            <a:ext cx="6750077" cy="1055899"/>
          </a:xfrm>
          <a:prstGeom prst="donut">
            <a:avLst>
              <a:gd name="adj" fmla="val 12411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6442260" y="3395050"/>
            <a:ext cx="2067997" cy="772512"/>
          </a:xfrm>
          <a:prstGeom prst="curvedConnector3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7889228" y="1392120"/>
            <a:ext cx="1408681" cy="2908276"/>
          </a:xfrm>
          <a:prstGeom prst="donut">
            <a:avLst>
              <a:gd name="adj" fmla="val 4427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7939891" y="878185"/>
            <a:ext cx="869132" cy="452673"/>
          </a:xfrm>
          <a:prstGeom prst="donut">
            <a:avLst>
              <a:gd name="adj" fmla="val 10699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0"/>
            <a:ext cx="9144000" cy="66888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198819" y="1505934"/>
            <a:ext cx="1751239" cy="1226380"/>
          </a:xfrm>
          <a:prstGeom prst="donut">
            <a:avLst>
              <a:gd name="adj" fmla="val 1422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284"/>
            <a:ext cx="9144000" cy="67517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49862" y="2261798"/>
            <a:ext cx="0" cy="647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44"/>
            <a:ext cx="9144000" cy="6261019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581305" y="2714248"/>
            <a:ext cx="1751239" cy="1226380"/>
          </a:xfrm>
          <a:prstGeom prst="donut">
            <a:avLst>
              <a:gd name="adj" fmla="val 1422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93"/>
            <a:ext cx="9144000" cy="65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" y="591975"/>
            <a:ext cx="9144000" cy="559836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6825342" y="1393371"/>
            <a:ext cx="1371601" cy="402772"/>
          </a:xfrm>
          <a:prstGeom prst="donut">
            <a:avLst>
              <a:gd name="adj" fmla="val 10699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Two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>
                <a:effectLst/>
              </a:rPr>
              <a:t>Introduce </a:t>
            </a:r>
            <a:r>
              <a:rPr lang="en-US" sz="2800" dirty="0" smtClean="0">
                <a:effectLst/>
              </a:rPr>
              <a:t>JDA: jdarchive.org</a:t>
            </a:r>
            <a:endParaRPr lang="en-US" sz="2800" dirty="0">
              <a:effectLst/>
            </a:endParaRPr>
          </a:p>
          <a:p>
            <a:pPr marL="0" indent="0">
              <a:buNone/>
            </a:pPr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Explain how it can be used as a teaching tool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14"/>
            <a:ext cx="9144000" cy="5613148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0" y="4450372"/>
            <a:ext cx="2172832" cy="728210"/>
          </a:xfrm>
          <a:prstGeom prst="donut">
            <a:avLst>
              <a:gd name="adj" fmla="val 10699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36"/>
            <a:ext cx="9144000" cy="502312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83027" y="3886200"/>
            <a:ext cx="2569029" cy="915506"/>
          </a:xfrm>
          <a:prstGeom prst="donut">
            <a:avLst>
              <a:gd name="adj" fmla="val 10699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" y="86644"/>
            <a:ext cx="9068585" cy="67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3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darchive_black_printer_japan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1840" r="31344" b="61782"/>
          <a:stretch/>
        </p:blipFill>
        <p:spPr>
          <a:xfrm>
            <a:off x="563564" y="1203132"/>
            <a:ext cx="7945437" cy="2525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958455" y="4548421"/>
            <a:ext cx="735926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http://.jdarchive.org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 smtClean="0"/>
              <a:t>JDA Keywords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6000" dirty="0" smtClean="0"/>
              <a:t>Connection</a:t>
            </a:r>
          </a:p>
          <a:p>
            <a:r>
              <a:rPr lang="en-US" altLang="ja-JP" sz="6000" dirty="0" smtClean="0"/>
              <a:t>Discovery</a:t>
            </a:r>
          </a:p>
          <a:p>
            <a:r>
              <a:rPr lang="en-US" altLang="ja-JP" sz="6000" dirty="0" smtClean="0"/>
              <a:t>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ja-JP" sz="6000" dirty="0" smtClean="0"/>
          </a:p>
          <a:p>
            <a:r>
              <a:rPr lang="en-US" altLang="ja-JP" sz="7200" dirty="0" smtClean="0"/>
              <a:t>Connection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20410079">
            <a:off x="571501" y="975090"/>
            <a:ext cx="1491883" cy="6124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sers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079">
            <a:off x="981075" y="927463"/>
            <a:ext cx="689161" cy="6891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26059" y="465140"/>
            <a:ext cx="1491883" cy="6124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sers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20" y="417513"/>
            <a:ext cx="689161" cy="68916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169297">
            <a:off x="7032992" y="927465"/>
            <a:ext cx="1491883" cy="6124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sers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297">
            <a:off x="7442566" y="879838"/>
            <a:ext cx="689161" cy="689161"/>
          </a:xfrm>
          <a:prstGeom prst="rect">
            <a:avLst/>
          </a:prstGeom>
        </p:spPr>
      </p:pic>
      <p:sp>
        <p:nvSpPr>
          <p:cNvPr id="11" name="Block Arc 10"/>
          <p:cNvSpPr/>
          <p:nvPr/>
        </p:nvSpPr>
        <p:spPr>
          <a:xfrm>
            <a:off x="1238250" y="3270250"/>
            <a:ext cx="6667500" cy="2730499"/>
          </a:xfrm>
          <a:prstGeom prst="blockArc">
            <a:avLst>
              <a:gd name="adj1" fmla="val 11015568"/>
              <a:gd name="adj2" fmla="val 21403612"/>
              <a:gd name="adj3" fmla="val 1519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>
            <a:off x="2374107" y="5121275"/>
            <a:ext cx="4395787" cy="2816226"/>
          </a:xfrm>
          <a:prstGeom prst="blockArc">
            <a:avLst>
              <a:gd name="adj1" fmla="val 11083056"/>
              <a:gd name="adj2" fmla="val 21328039"/>
              <a:gd name="adj3" fmla="val 261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1651483" y="3979003"/>
            <a:ext cx="5778714" cy="2403474"/>
          </a:xfrm>
          <a:prstGeom prst="blockArc">
            <a:avLst>
              <a:gd name="adj1" fmla="val 10846451"/>
              <a:gd name="adj2" fmla="val 21554307"/>
              <a:gd name="adj3" fmla="val 23841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users_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20" y="5073650"/>
            <a:ext cx="689161" cy="6891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9525" y="5619936"/>
            <a:ext cx="1844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ユーザー、投稿者たち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917340" y="3270250"/>
            <a:ext cx="13093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001630" y="1952625"/>
            <a:ext cx="1140741" cy="698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478627">
            <a:off x="5312905" y="2041525"/>
            <a:ext cx="1140741" cy="698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301552">
            <a:off x="6598780" y="2374900"/>
            <a:ext cx="1140741" cy="698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899018">
            <a:off x="7773530" y="2952022"/>
            <a:ext cx="1140741" cy="698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21121373" flipH="1">
            <a:off x="2689994" y="2044275"/>
            <a:ext cx="1140741" cy="698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20298448" flipH="1">
            <a:off x="1417605" y="2385659"/>
            <a:ext cx="1140741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9700982" flipH="1">
            <a:off x="258305" y="2983773"/>
            <a:ext cx="1140741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36784" y="5048622"/>
            <a:ext cx="1108015" cy="95212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7" idx="4"/>
            <a:endCxn id="23" idx="0"/>
          </p:cNvCxnSpPr>
          <p:nvPr/>
        </p:nvCxnSpPr>
        <p:spPr>
          <a:xfrm>
            <a:off x="4572001" y="1077550"/>
            <a:ext cx="0" cy="875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4" idx="0"/>
          </p:cNvCxnSpPr>
          <p:nvPr/>
        </p:nvCxnSpPr>
        <p:spPr>
          <a:xfrm>
            <a:off x="4794250" y="1077550"/>
            <a:ext cx="1137494" cy="967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7" idx="0"/>
          </p:cNvCxnSpPr>
          <p:nvPr/>
        </p:nvCxnSpPr>
        <p:spPr>
          <a:xfrm flipH="1">
            <a:off x="3211896" y="1077550"/>
            <a:ext cx="1153729" cy="97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315495" y="1549258"/>
            <a:ext cx="373947" cy="850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905750" y="1549258"/>
            <a:ext cx="321193" cy="1269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302375" y="1428750"/>
            <a:ext cx="1140222" cy="64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" idx="2"/>
            <a:endCxn id="28" idx="0"/>
          </p:cNvCxnSpPr>
          <p:nvPr/>
        </p:nvCxnSpPr>
        <p:spPr>
          <a:xfrm>
            <a:off x="1442560" y="1596187"/>
            <a:ext cx="416323" cy="814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692673" y="1461737"/>
            <a:ext cx="1140222" cy="618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884607" y="1625409"/>
            <a:ext cx="321193" cy="1269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2"/>
          </p:cNvCxnSpPr>
          <p:nvPr/>
        </p:nvCxnSpPr>
        <p:spPr>
          <a:xfrm>
            <a:off x="4572001" y="2651125"/>
            <a:ext cx="0" cy="6083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572001" y="3683000"/>
            <a:ext cx="0" cy="4114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587876" y="4693920"/>
            <a:ext cx="0" cy="4114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7" idx="2"/>
          </p:cNvCxnSpPr>
          <p:nvPr/>
        </p:nvCxnSpPr>
        <p:spPr>
          <a:xfrm>
            <a:off x="3308832" y="2739396"/>
            <a:ext cx="384048" cy="576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8" idx="2"/>
          </p:cNvCxnSpPr>
          <p:nvPr/>
        </p:nvCxnSpPr>
        <p:spPr>
          <a:xfrm>
            <a:off x="2117067" y="3059426"/>
            <a:ext cx="715828" cy="417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2"/>
          </p:cNvCxnSpPr>
          <p:nvPr/>
        </p:nvCxnSpPr>
        <p:spPr>
          <a:xfrm>
            <a:off x="1011938" y="3630328"/>
            <a:ext cx="985426" cy="133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193931" y="3614603"/>
            <a:ext cx="985426" cy="1492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6377345" y="3061349"/>
            <a:ext cx="715828" cy="417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5494476" y="2739396"/>
            <a:ext cx="384048" cy="576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405075" y="5117892"/>
            <a:ext cx="512064" cy="265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244799" y="5121275"/>
            <a:ext cx="512064" cy="265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864240" y="4943476"/>
            <a:ext cx="1095563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Tweets </a:t>
            </a:r>
          </a:p>
          <a:p>
            <a:pPr algn="ctr"/>
            <a:r>
              <a:rPr lang="en-US" altLang="ja-JP" sz="1200" dirty="0"/>
              <a:t>(</a:t>
            </a:r>
            <a:r>
              <a:rPr lang="ja-JP" altLang="en-US" sz="1200" dirty="0"/>
              <a:t>つぶやき）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23170" y="5096166"/>
            <a:ext cx="91271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証言</a:t>
            </a:r>
            <a:endParaRPr lang="en-US" altLang="ja-JP" sz="1000" dirty="0" smtClean="0"/>
          </a:p>
          <a:p>
            <a:pPr algn="ctr"/>
            <a:r>
              <a:rPr lang="ja-JP" altLang="en-US" sz="1000" dirty="0"/>
              <a:t>「私</a:t>
            </a:r>
            <a:r>
              <a:rPr lang="ja-JP" altLang="en-US" sz="1000" dirty="0" smtClean="0"/>
              <a:t>の</a:t>
            </a:r>
            <a:r>
              <a:rPr lang="ja-JP" altLang="en-US" sz="1000" dirty="0"/>
              <a:t>東日本</a:t>
            </a:r>
            <a:r>
              <a:rPr lang="ja-JP" altLang="en-US" sz="1000" dirty="0" smtClean="0"/>
              <a:t>大震災」</a:t>
            </a:r>
            <a:endParaRPr lang="en-US" altLang="ja-JP" sz="1000" dirty="0" smtClean="0"/>
          </a:p>
          <a:p>
            <a:pPr algn="ctr"/>
            <a:endParaRPr lang="en-US" sz="1000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4024219" y="2057552"/>
            <a:ext cx="109556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chemeClr val="bg1"/>
                </a:solidFill>
              </a:rPr>
              <a:t>東北大学</a:t>
            </a:r>
            <a:endParaRPr lang="en-US" altLang="ja-JP" sz="11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bg1"/>
                </a:solidFill>
              </a:rPr>
              <a:t>みちのく震録伝</a:t>
            </a:r>
            <a:r>
              <a:rPr lang="en-US" altLang="ja-JP" sz="1100" dirty="0" smtClean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460462">
            <a:off x="5330742" y="2226499"/>
            <a:ext cx="1095563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Yahoo! Japan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 rot="1298917">
            <a:off x="6573549" y="2343481"/>
            <a:ext cx="12393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</a:rPr>
              <a:t>311 Memories:</a:t>
            </a:r>
          </a:p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国立情報学研究所</a:t>
            </a:r>
            <a:endParaRPr lang="en-US" altLang="ja-JP" sz="1200" dirty="0" smtClean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828240">
            <a:off x="7826574" y="3032260"/>
            <a:ext cx="11390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</a:rPr>
              <a:t>朝日</a:t>
            </a:r>
            <a:r>
              <a:rPr lang="en-US" sz="1200" dirty="0" smtClean="0">
                <a:solidFill>
                  <a:schemeClr val="bg1"/>
                </a:solidFill>
              </a:rPr>
              <a:t> Asia &amp;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Japan Watch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19771760" flipH="1">
            <a:off x="262629" y="3176966"/>
            <a:ext cx="109556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</a:rPr>
              <a:t>国会図書館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rot="20301083" flipH="1">
            <a:off x="1421684" y="2473928"/>
            <a:ext cx="1095563" cy="46166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Internet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Archive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21139538" flipH="1">
            <a:off x="2718359" y="2138791"/>
            <a:ext cx="109556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</a:rPr>
              <a:t>NHK</a:t>
            </a:r>
          </a:p>
          <a:p>
            <a:pPr algn="ctr"/>
            <a:r>
              <a:rPr lang="ja-JP" altLang="en-US" sz="1200" dirty="0">
                <a:solidFill>
                  <a:schemeClr val="bg1"/>
                </a:solidFill>
              </a:rPr>
              <a:t>アーカイブス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68625" y="4096616"/>
            <a:ext cx="3333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2011</a:t>
            </a:r>
            <a:r>
              <a:rPr lang="ja-JP" altLang="en-US" sz="1600" dirty="0" smtClean="0"/>
              <a:t>年東日本大震災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デジタルアーカイブ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13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sz="6000" dirty="0" smtClean="0"/>
          </a:p>
          <a:p>
            <a:r>
              <a:rPr lang="en-US" altLang="ja-JP" sz="7200" dirty="0" smtClean="0"/>
              <a:t>Discovery</a:t>
            </a:r>
          </a:p>
          <a:p>
            <a:endParaRPr lang="en-US" altLang="ja-JP" sz="6000" dirty="0" smtClean="0"/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433648" y="199176"/>
            <a:ext cx="713540" cy="687673"/>
          </a:xfrm>
          <a:prstGeom prst="donut">
            <a:avLst>
              <a:gd name="adj" fmla="val 9120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81"/>
            <a:ext cx="9086022" cy="60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586048" y="351576"/>
            <a:ext cx="561140" cy="687673"/>
          </a:xfrm>
          <a:prstGeom prst="donut">
            <a:avLst>
              <a:gd name="adj" fmla="val 9120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21"/>
            <a:ext cx="9144000" cy="625106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194272" y="1055286"/>
            <a:ext cx="1241558" cy="572227"/>
          </a:xfrm>
          <a:prstGeom prst="donut">
            <a:avLst>
              <a:gd name="adj" fmla="val 19964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/>
        </p:nvSpPr>
        <p:spPr>
          <a:xfrm>
            <a:off x="3497967" y="733060"/>
            <a:ext cx="1241558" cy="572227"/>
          </a:xfrm>
          <a:prstGeom prst="donut">
            <a:avLst>
              <a:gd name="adj" fmla="val 19964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00"/>
            <a:ext cx="9144000" cy="6789600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1427227" y="722688"/>
            <a:ext cx="1843873" cy="572227"/>
          </a:xfrm>
          <a:prstGeom prst="donut">
            <a:avLst>
              <a:gd name="adj" fmla="val 19964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78017" y="780203"/>
            <a:ext cx="575917" cy="477939"/>
          </a:xfrm>
          <a:prstGeom prst="donut">
            <a:avLst>
              <a:gd name="adj" fmla="val 9120"/>
            </a:avLst>
          </a:prstGeom>
          <a:solidFill>
            <a:srgbClr val="FF0000"/>
          </a:solidFill>
          <a:ln w="3175">
            <a:gradFill flip="none" rotWithShape="1">
              <a:gsLst>
                <a:gs pos="7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251</TotalTime>
  <Words>144</Words>
  <Application>Microsoft Office PowerPoint</Application>
  <PresentationFormat>On-screen Show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Story</vt:lpstr>
      <vt:lpstr>The Japan Disaster Digital Archive (JDA) and Disaster Prevention Education</vt:lpstr>
      <vt:lpstr>Two goals</vt:lpstr>
      <vt:lpstr>JDA Keywords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 Konrad</dc:creator>
  <cp:lastModifiedBy>agordon</cp:lastModifiedBy>
  <cp:revision>83</cp:revision>
  <cp:lastPrinted>2014-10-17T03:28:06Z</cp:lastPrinted>
  <dcterms:created xsi:type="dcterms:W3CDTF">2012-06-27T05:05:40Z</dcterms:created>
  <dcterms:modified xsi:type="dcterms:W3CDTF">2014-11-06T09:49:37Z</dcterms:modified>
</cp:coreProperties>
</file>