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92" r:id="rId2"/>
    <p:sldId id="294" r:id="rId3"/>
    <p:sldId id="329" r:id="rId4"/>
    <p:sldId id="330" r:id="rId5"/>
    <p:sldId id="331" r:id="rId6"/>
    <p:sldId id="274" r:id="rId7"/>
    <p:sldId id="295" r:id="rId8"/>
    <p:sldId id="303" r:id="rId9"/>
    <p:sldId id="304" r:id="rId10"/>
    <p:sldId id="297" r:id="rId11"/>
    <p:sldId id="298" r:id="rId12"/>
    <p:sldId id="312" r:id="rId13"/>
    <p:sldId id="316" r:id="rId14"/>
    <p:sldId id="320" r:id="rId15"/>
    <p:sldId id="321" r:id="rId16"/>
    <p:sldId id="317" r:id="rId17"/>
    <p:sldId id="323" r:id="rId18"/>
    <p:sldId id="324" r:id="rId19"/>
    <p:sldId id="328" r:id="rId20"/>
    <p:sldId id="322" r:id="rId21"/>
    <p:sldId id="293" r:id="rId22"/>
    <p:sldId id="332" r:id="rId23"/>
    <p:sldId id="278" r:id="rId24"/>
    <p:sldId id="281" r:id="rId25"/>
  </p:sldIdLst>
  <p:sldSz cx="9144000" cy="6858000" type="screen4x3"/>
  <p:notesSz cx="7010400" cy="9296400"/>
  <p:defaultTextStyle>
    <a:defPPr>
      <a:defRPr lang="ja-JP"/>
    </a:defPPr>
    <a:lvl1pPr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pitchFamily="34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009A"/>
    <a:srgbClr val="9999FF"/>
    <a:srgbClr val="6600CC"/>
    <a:srgbClr val="CCCC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間スタイル 2 - アクセント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スタイル (淡色)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112" d="100"/>
          <a:sy n="112" d="100"/>
        </p:scale>
        <p:origin x="-48" y="9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8" d="100"/>
        <a:sy n="68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B64FE6-7EC7-4CB0-ADB9-51D3A4E2900E}" type="doc">
      <dgm:prSet loTypeId="urn:microsoft.com/office/officeart/2005/8/layout/cycle5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09D8DE2D-AFAE-4983-9EC4-1E3217D54155}">
      <dgm:prSet phldrT="[Text]" custT="1"/>
      <dgm:spPr>
        <a:noFill/>
        <a:ln>
          <a:noFill/>
        </a:ln>
      </dgm:spPr>
      <dgm:t>
        <a:bodyPr/>
        <a:lstStyle/>
        <a:p>
          <a:r>
            <a:rPr lang="en-US" sz="1600" b="0" dirty="0" smtClean="0"/>
            <a:t>Disaster</a:t>
          </a:r>
          <a:endParaRPr lang="en-US" sz="1600" b="0" dirty="0"/>
        </a:p>
      </dgm:t>
    </dgm:pt>
    <dgm:pt modelId="{05328385-7B9F-4408-A846-802B3C7EB71A}" type="parTrans" cxnId="{72FF9D6D-8A36-4389-A772-856CD7856183}">
      <dgm:prSet/>
      <dgm:spPr/>
      <dgm:t>
        <a:bodyPr/>
        <a:lstStyle/>
        <a:p>
          <a:endParaRPr lang="en-US"/>
        </a:p>
      </dgm:t>
    </dgm:pt>
    <dgm:pt modelId="{6254F072-3A9E-4529-BCD1-18D9977DBF23}" type="sibTrans" cxnId="{72FF9D6D-8A36-4389-A772-856CD7856183}">
      <dgm:prSet/>
      <dgm:spPr/>
      <dgm:t>
        <a:bodyPr/>
        <a:lstStyle/>
        <a:p>
          <a:endParaRPr lang="en-US"/>
        </a:p>
      </dgm:t>
    </dgm:pt>
    <dgm:pt modelId="{524BB520-2831-4D7B-900F-8BC31D9BEF6A}">
      <dgm:prSet phldrT="[Text]" custT="1"/>
      <dgm:spPr/>
      <dgm:t>
        <a:bodyPr/>
        <a:lstStyle/>
        <a:p>
          <a:r>
            <a:rPr lang="en-US" sz="1600" b="0" dirty="0" smtClean="0"/>
            <a:t>Disaster impacts</a:t>
          </a:r>
          <a:endParaRPr lang="en-US" sz="1600" b="0" dirty="0"/>
        </a:p>
      </dgm:t>
    </dgm:pt>
    <dgm:pt modelId="{EAB11B5C-0AD0-4DA3-AADB-A7589098CF9C}" type="parTrans" cxnId="{0E729C15-173D-4D74-861A-65388F41E546}">
      <dgm:prSet/>
      <dgm:spPr/>
      <dgm:t>
        <a:bodyPr/>
        <a:lstStyle/>
        <a:p>
          <a:endParaRPr lang="en-US"/>
        </a:p>
      </dgm:t>
    </dgm:pt>
    <dgm:pt modelId="{2A9E0CD0-E46D-400F-9226-4E04B855F7A4}" type="sibTrans" cxnId="{0E729C15-173D-4D74-861A-65388F41E546}">
      <dgm:prSet/>
      <dgm:spPr/>
      <dgm:t>
        <a:bodyPr/>
        <a:lstStyle/>
        <a:p>
          <a:endParaRPr lang="en-US"/>
        </a:p>
      </dgm:t>
    </dgm:pt>
    <dgm:pt modelId="{FCEE9D62-EE89-4EA6-940D-1D47C0C87C2B}">
      <dgm:prSet phldrT="[Text]" custT="1"/>
      <dgm:spPr/>
      <dgm:t>
        <a:bodyPr/>
        <a:lstStyle/>
        <a:p>
          <a:r>
            <a:rPr lang="en-US" sz="1600" b="0" dirty="0" smtClean="0"/>
            <a:t>Emergency response</a:t>
          </a:r>
          <a:endParaRPr lang="en-US" sz="1600" b="0" dirty="0"/>
        </a:p>
      </dgm:t>
    </dgm:pt>
    <dgm:pt modelId="{58A208B6-8260-4CAA-B2E1-F377FE956471}" type="parTrans" cxnId="{FB50802D-14A0-4204-B5E1-F10D1738600A}">
      <dgm:prSet/>
      <dgm:spPr/>
      <dgm:t>
        <a:bodyPr/>
        <a:lstStyle/>
        <a:p>
          <a:endParaRPr lang="en-US"/>
        </a:p>
      </dgm:t>
    </dgm:pt>
    <dgm:pt modelId="{3D0F7323-CFA6-4FB5-A22C-455CAEFCEDAF}" type="sibTrans" cxnId="{FB50802D-14A0-4204-B5E1-F10D1738600A}">
      <dgm:prSet/>
      <dgm:spPr/>
      <dgm:t>
        <a:bodyPr/>
        <a:lstStyle/>
        <a:p>
          <a:endParaRPr lang="en-US"/>
        </a:p>
      </dgm:t>
    </dgm:pt>
    <dgm:pt modelId="{25F311D0-7149-4EBD-99F4-FE3B5BA6FB26}">
      <dgm:prSet phldrT="[Text]"/>
      <dgm:spPr/>
      <dgm:t>
        <a:bodyPr/>
        <a:lstStyle/>
        <a:p>
          <a:r>
            <a:rPr lang="en-US" dirty="0" smtClean="0"/>
            <a:t>Rehabilitation and Reconstruction</a:t>
          </a:r>
          <a:endParaRPr lang="en-US" dirty="0"/>
        </a:p>
      </dgm:t>
    </dgm:pt>
    <dgm:pt modelId="{1D3CA6AA-00D9-4573-8D9B-967542AB168D}" type="parTrans" cxnId="{2DBDAD6A-1E58-438F-A7C9-61455F6C8643}">
      <dgm:prSet/>
      <dgm:spPr/>
      <dgm:t>
        <a:bodyPr/>
        <a:lstStyle/>
        <a:p>
          <a:endParaRPr lang="en-US"/>
        </a:p>
      </dgm:t>
    </dgm:pt>
    <dgm:pt modelId="{22BB376D-9D40-4C1E-8723-43DD9FF4C4FF}" type="sibTrans" cxnId="{2DBDAD6A-1E58-438F-A7C9-61455F6C8643}">
      <dgm:prSet/>
      <dgm:spPr/>
      <dgm:t>
        <a:bodyPr/>
        <a:lstStyle/>
        <a:p>
          <a:endParaRPr lang="en-US"/>
        </a:p>
      </dgm:t>
    </dgm:pt>
    <dgm:pt modelId="{9EB8379B-D0CE-44CC-9D5D-DCEB72F1F644}">
      <dgm:prSet phldrT="[Text]" custT="1"/>
      <dgm:spPr/>
      <dgm:t>
        <a:bodyPr/>
        <a:lstStyle/>
        <a:p>
          <a:r>
            <a:rPr lang="en-US" sz="1400" dirty="0" smtClean="0"/>
            <a:t>Preparedness</a:t>
          </a:r>
          <a:br>
            <a:rPr lang="en-US" sz="1400" dirty="0" smtClean="0"/>
          </a:br>
          <a:r>
            <a:rPr lang="en-US" sz="1400" dirty="0" smtClean="0"/>
            <a:t>(Future disaster mitigation)</a:t>
          </a:r>
          <a:endParaRPr lang="en-US" sz="1400" dirty="0"/>
        </a:p>
      </dgm:t>
    </dgm:pt>
    <dgm:pt modelId="{1FB33F0B-A288-4F49-AFE8-7A1D4DC44075}" type="parTrans" cxnId="{0ABCF960-0312-490B-8CDE-D247D9D0F3E6}">
      <dgm:prSet/>
      <dgm:spPr/>
      <dgm:t>
        <a:bodyPr/>
        <a:lstStyle/>
        <a:p>
          <a:endParaRPr lang="en-US"/>
        </a:p>
      </dgm:t>
    </dgm:pt>
    <dgm:pt modelId="{DD58EC5B-255E-47B6-9C6E-3843A7C83983}" type="sibTrans" cxnId="{0ABCF960-0312-490B-8CDE-D247D9D0F3E6}">
      <dgm:prSet/>
      <dgm:spPr/>
      <dgm:t>
        <a:bodyPr/>
        <a:lstStyle/>
        <a:p>
          <a:endParaRPr lang="en-US"/>
        </a:p>
      </dgm:t>
    </dgm:pt>
    <dgm:pt modelId="{CF9AAA8D-0B56-4550-BDED-FDB497C5171D}" type="pres">
      <dgm:prSet presAssocID="{E0B64FE6-7EC7-4CB0-ADB9-51D3A4E2900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28501A7-61FB-4257-9399-3898BACCA984}" type="pres">
      <dgm:prSet presAssocID="{09D8DE2D-AFAE-4983-9EC4-1E3217D54155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94A8DF-6A3A-4781-B127-5FAC9675CBF5}" type="pres">
      <dgm:prSet presAssocID="{09D8DE2D-AFAE-4983-9EC4-1E3217D54155}" presName="spNode" presStyleCnt="0"/>
      <dgm:spPr/>
    </dgm:pt>
    <dgm:pt modelId="{83161B86-AAAB-4100-B081-67C144D237C9}" type="pres">
      <dgm:prSet presAssocID="{6254F072-3A9E-4529-BCD1-18D9977DBF23}" presName="sibTrans" presStyleLbl="sibTrans1D1" presStyleIdx="0" presStyleCnt="5"/>
      <dgm:spPr/>
      <dgm:t>
        <a:bodyPr/>
        <a:lstStyle/>
        <a:p>
          <a:endParaRPr lang="en-US"/>
        </a:p>
      </dgm:t>
    </dgm:pt>
    <dgm:pt modelId="{D94236A7-9DFF-41F0-AA18-CDC7411413AE}" type="pres">
      <dgm:prSet presAssocID="{524BB520-2831-4D7B-900F-8BC31D9BEF6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42EA0B-597A-419B-9E7A-BFB5953BB4A9}" type="pres">
      <dgm:prSet presAssocID="{524BB520-2831-4D7B-900F-8BC31D9BEF6A}" presName="spNode" presStyleCnt="0"/>
      <dgm:spPr/>
    </dgm:pt>
    <dgm:pt modelId="{16B14434-5298-49FA-A0F0-327E1F45C62A}" type="pres">
      <dgm:prSet presAssocID="{2A9E0CD0-E46D-400F-9226-4E04B855F7A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A87D9372-C4C0-4EE8-B1B3-B3E8D4DDE5BC}" type="pres">
      <dgm:prSet presAssocID="{FCEE9D62-EE89-4EA6-940D-1D47C0C87C2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BAF375-F51F-4E1E-9B13-913C3267E4AC}" type="pres">
      <dgm:prSet presAssocID="{FCEE9D62-EE89-4EA6-940D-1D47C0C87C2B}" presName="spNode" presStyleCnt="0"/>
      <dgm:spPr/>
    </dgm:pt>
    <dgm:pt modelId="{55B0A96C-36F4-4216-A17B-4EA472FC57DE}" type="pres">
      <dgm:prSet presAssocID="{3D0F7323-CFA6-4FB5-A22C-455CAEFCEDAF}" presName="sibTrans" presStyleLbl="sibTrans1D1" presStyleIdx="2" presStyleCnt="5"/>
      <dgm:spPr/>
      <dgm:t>
        <a:bodyPr/>
        <a:lstStyle/>
        <a:p>
          <a:endParaRPr lang="en-US"/>
        </a:p>
      </dgm:t>
    </dgm:pt>
    <dgm:pt modelId="{3E173C2D-B67E-43E6-9DA7-A4E8AD10B92D}" type="pres">
      <dgm:prSet presAssocID="{25F311D0-7149-4EBD-99F4-FE3B5BA6FB2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7BC968E-747D-423C-88BE-B47E34E97660}" type="pres">
      <dgm:prSet presAssocID="{25F311D0-7149-4EBD-99F4-FE3B5BA6FB26}" presName="spNode" presStyleCnt="0"/>
      <dgm:spPr/>
    </dgm:pt>
    <dgm:pt modelId="{CBFEC150-4D7E-4664-BEBC-64F558D77ABB}" type="pres">
      <dgm:prSet presAssocID="{22BB376D-9D40-4C1E-8723-43DD9FF4C4FF}" presName="sibTrans" presStyleLbl="sibTrans1D1" presStyleIdx="3" presStyleCnt="5"/>
      <dgm:spPr/>
      <dgm:t>
        <a:bodyPr/>
        <a:lstStyle/>
        <a:p>
          <a:endParaRPr lang="en-US"/>
        </a:p>
      </dgm:t>
    </dgm:pt>
    <dgm:pt modelId="{97D230EF-4D17-4F88-8672-4FCBCAFABC81}" type="pres">
      <dgm:prSet presAssocID="{9EB8379B-D0CE-44CC-9D5D-DCEB72F1F644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11139C-CD8F-4C65-9146-B0EE722BED2A}" type="pres">
      <dgm:prSet presAssocID="{9EB8379B-D0CE-44CC-9D5D-DCEB72F1F644}" presName="spNode" presStyleCnt="0"/>
      <dgm:spPr/>
    </dgm:pt>
    <dgm:pt modelId="{70ABE322-9480-4C41-95DB-97F0EB9B1D48}" type="pres">
      <dgm:prSet presAssocID="{DD58EC5B-255E-47B6-9C6E-3843A7C83983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26FD59CC-EECF-2D44-BDA2-0A1505AA3430}" type="presOf" srcId="{22BB376D-9D40-4C1E-8723-43DD9FF4C4FF}" destId="{CBFEC150-4D7E-4664-BEBC-64F558D77ABB}" srcOrd="0" destOrd="0" presId="urn:microsoft.com/office/officeart/2005/8/layout/cycle5"/>
    <dgm:cxn modelId="{421B98AA-D218-B84E-807B-6803F5A1C612}" type="presOf" srcId="{FCEE9D62-EE89-4EA6-940D-1D47C0C87C2B}" destId="{A87D9372-C4C0-4EE8-B1B3-B3E8D4DDE5BC}" srcOrd="0" destOrd="0" presId="urn:microsoft.com/office/officeart/2005/8/layout/cycle5"/>
    <dgm:cxn modelId="{0E729C15-173D-4D74-861A-65388F41E546}" srcId="{E0B64FE6-7EC7-4CB0-ADB9-51D3A4E2900E}" destId="{524BB520-2831-4D7B-900F-8BC31D9BEF6A}" srcOrd="1" destOrd="0" parTransId="{EAB11B5C-0AD0-4DA3-AADB-A7589098CF9C}" sibTransId="{2A9E0CD0-E46D-400F-9226-4E04B855F7A4}"/>
    <dgm:cxn modelId="{0ABCF960-0312-490B-8CDE-D247D9D0F3E6}" srcId="{E0B64FE6-7EC7-4CB0-ADB9-51D3A4E2900E}" destId="{9EB8379B-D0CE-44CC-9D5D-DCEB72F1F644}" srcOrd="4" destOrd="0" parTransId="{1FB33F0B-A288-4F49-AFE8-7A1D4DC44075}" sibTransId="{DD58EC5B-255E-47B6-9C6E-3843A7C83983}"/>
    <dgm:cxn modelId="{DDF92D13-4910-0242-BE9D-7DF834D9DE4C}" type="presOf" srcId="{DD58EC5B-255E-47B6-9C6E-3843A7C83983}" destId="{70ABE322-9480-4C41-95DB-97F0EB9B1D48}" srcOrd="0" destOrd="0" presId="urn:microsoft.com/office/officeart/2005/8/layout/cycle5"/>
    <dgm:cxn modelId="{3A440C43-9FC0-7B44-A758-BEDBE89A3E99}" type="presOf" srcId="{E0B64FE6-7EC7-4CB0-ADB9-51D3A4E2900E}" destId="{CF9AAA8D-0B56-4550-BDED-FDB497C5171D}" srcOrd="0" destOrd="0" presId="urn:microsoft.com/office/officeart/2005/8/layout/cycle5"/>
    <dgm:cxn modelId="{512F7AFF-CD21-7544-973C-15BAC9EBF733}" type="presOf" srcId="{2A9E0CD0-E46D-400F-9226-4E04B855F7A4}" destId="{16B14434-5298-49FA-A0F0-327E1F45C62A}" srcOrd="0" destOrd="0" presId="urn:microsoft.com/office/officeart/2005/8/layout/cycle5"/>
    <dgm:cxn modelId="{7AD8C916-05F0-0E41-B11A-04D7A83BAD78}" type="presOf" srcId="{09D8DE2D-AFAE-4983-9EC4-1E3217D54155}" destId="{928501A7-61FB-4257-9399-3898BACCA984}" srcOrd="0" destOrd="0" presId="urn:microsoft.com/office/officeart/2005/8/layout/cycle5"/>
    <dgm:cxn modelId="{6B45EA7F-8AD4-EF4C-BA1B-5C4D82313369}" type="presOf" srcId="{3D0F7323-CFA6-4FB5-A22C-455CAEFCEDAF}" destId="{55B0A96C-36F4-4216-A17B-4EA472FC57DE}" srcOrd="0" destOrd="0" presId="urn:microsoft.com/office/officeart/2005/8/layout/cycle5"/>
    <dgm:cxn modelId="{2DBDAD6A-1E58-438F-A7C9-61455F6C8643}" srcId="{E0B64FE6-7EC7-4CB0-ADB9-51D3A4E2900E}" destId="{25F311D0-7149-4EBD-99F4-FE3B5BA6FB26}" srcOrd="3" destOrd="0" parTransId="{1D3CA6AA-00D9-4573-8D9B-967542AB168D}" sibTransId="{22BB376D-9D40-4C1E-8723-43DD9FF4C4FF}"/>
    <dgm:cxn modelId="{72FF9D6D-8A36-4389-A772-856CD7856183}" srcId="{E0B64FE6-7EC7-4CB0-ADB9-51D3A4E2900E}" destId="{09D8DE2D-AFAE-4983-9EC4-1E3217D54155}" srcOrd="0" destOrd="0" parTransId="{05328385-7B9F-4408-A846-802B3C7EB71A}" sibTransId="{6254F072-3A9E-4529-BCD1-18D9977DBF23}"/>
    <dgm:cxn modelId="{88DD99F1-AD5F-A64B-90A3-5BD1E27B5333}" type="presOf" srcId="{25F311D0-7149-4EBD-99F4-FE3B5BA6FB26}" destId="{3E173C2D-B67E-43E6-9DA7-A4E8AD10B92D}" srcOrd="0" destOrd="0" presId="urn:microsoft.com/office/officeart/2005/8/layout/cycle5"/>
    <dgm:cxn modelId="{FB50802D-14A0-4204-B5E1-F10D1738600A}" srcId="{E0B64FE6-7EC7-4CB0-ADB9-51D3A4E2900E}" destId="{FCEE9D62-EE89-4EA6-940D-1D47C0C87C2B}" srcOrd="2" destOrd="0" parTransId="{58A208B6-8260-4CAA-B2E1-F377FE956471}" sibTransId="{3D0F7323-CFA6-4FB5-A22C-455CAEFCEDAF}"/>
    <dgm:cxn modelId="{F0CBFE6A-625D-C74C-B5EE-B4DBD66C5B37}" type="presOf" srcId="{9EB8379B-D0CE-44CC-9D5D-DCEB72F1F644}" destId="{97D230EF-4D17-4F88-8672-4FCBCAFABC81}" srcOrd="0" destOrd="0" presId="urn:microsoft.com/office/officeart/2005/8/layout/cycle5"/>
    <dgm:cxn modelId="{4B496AD8-1C4F-B748-92D9-9B09E2484065}" type="presOf" srcId="{6254F072-3A9E-4529-BCD1-18D9977DBF23}" destId="{83161B86-AAAB-4100-B081-67C144D237C9}" srcOrd="0" destOrd="0" presId="urn:microsoft.com/office/officeart/2005/8/layout/cycle5"/>
    <dgm:cxn modelId="{6AE0DC85-3DFE-B242-A514-A7792EA2124F}" type="presOf" srcId="{524BB520-2831-4D7B-900F-8BC31D9BEF6A}" destId="{D94236A7-9DFF-41F0-AA18-CDC7411413AE}" srcOrd="0" destOrd="0" presId="urn:microsoft.com/office/officeart/2005/8/layout/cycle5"/>
    <dgm:cxn modelId="{E5D5CA97-FF53-7843-9300-F234B3C72C12}" type="presParOf" srcId="{CF9AAA8D-0B56-4550-BDED-FDB497C5171D}" destId="{928501A7-61FB-4257-9399-3898BACCA984}" srcOrd="0" destOrd="0" presId="urn:microsoft.com/office/officeart/2005/8/layout/cycle5"/>
    <dgm:cxn modelId="{BED59005-8356-A24A-8060-DF3C824EEA08}" type="presParOf" srcId="{CF9AAA8D-0B56-4550-BDED-FDB497C5171D}" destId="{0894A8DF-6A3A-4781-B127-5FAC9675CBF5}" srcOrd="1" destOrd="0" presId="urn:microsoft.com/office/officeart/2005/8/layout/cycle5"/>
    <dgm:cxn modelId="{0C0AACD9-702E-424B-B641-FE96BBB1E90E}" type="presParOf" srcId="{CF9AAA8D-0B56-4550-BDED-FDB497C5171D}" destId="{83161B86-AAAB-4100-B081-67C144D237C9}" srcOrd="2" destOrd="0" presId="urn:microsoft.com/office/officeart/2005/8/layout/cycle5"/>
    <dgm:cxn modelId="{3D183CBE-8FEB-9A4E-939B-DA697F69943D}" type="presParOf" srcId="{CF9AAA8D-0B56-4550-BDED-FDB497C5171D}" destId="{D94236A7-9DFF-41F0-AA18-CDC7411413AE}" srcOrd="3" destOrd="0" presId="urn:microsoft.com/office/officeart/2005/8/layout/cycle5"/>
    <dgm:cxn modelId="{2E4562D0-31C9-3149-BBDC-9A9339648A08}" type="presParOf" srcId="{CF9AAA8D-0B56-4550-BDED-FDB497C5171D}" destId="{F942EA0B-597A-419B-9E7A-BFB5953BB4A9}" srcOrd="4" destOrd="0" presId="urn:microsoft.com/office/officeart/2005/8/layout/cycle5"/>
    <dgm:cxn modelId="{DCC4A92F-FC3E-F941-8999-7D3238948F16}" type="presParOf" srcId="{CF9AAA8D-0B56-4550-BDED-FDB497C5171D}" destId="{16B14434-5298-49FA-A0F0-327E1F45C62A}" srcOrd="5" destOrd="0" presId="urn:microsoft.com/office/officeart/2005/8/layout/cycle5"/>
    <dgm:cxn modelId="{C5D63E85-0DE7-2249-AF64-AAD7D28341B9}" type="presParOf" srcId="{CF9AAA8D-0B56-4550-BDED-FDB497C5171D}" destId="{A87D9372-C4C0-4EE8-B1B3-B3E8D4DDE5BC}" srcOrd="6" destOrd="0" presId="urn:microsoft.com/office/officeart/2005/8/layout/cycle5"/>
    <dgm:cxn modelId="{3CF5AB54-AC5B-0B46-A16C-A503BF220AD3}" type="presParOf" srcId="{CF9AAA8D-0B56-4550-BDED-FDB497C5171D}" destId="{8CBAF375-F51F-4E1E-9B13-913C3267E4AC}" srcOrd="7" destOrd="0" presId="urn:microsoft.com/office/officeart/2005/8/layout/cycle5"/>
    <dgm:cxn modelId="{569E35BA-A531-2041-9004-AE4C175B29F1}" type="presParOf" srcId="{CF9AAA8D-0B56-4550-BDED-FDB497C5171D}" destId="{55B0A96C-36F4-4216-A17B-4EA472FC57DE}" srcOrd="8" destOrd="0" presId="urn:microsoft.com/office/officeart/2005/8/layout/cycle5"/>
    <dgm:cxn modelId="{B51275BF-F22E-904C-8FE6-A1A8B7296585}" type="presParOf" srcId="{CF9AAA8D-0B56-4550-BDED-FDB497C5171D}" destId="{3E173C2D-B67E-43E6-9DA7-A4E8AD10B92D}" srcOrd="9" destOrd="0" presId="urn:microsoft.com/office/officeart/2005/8/layout/cycle5"/>
    <dgm:cxn modelId="{C087B825-B42F-3F4C-BAFA-ED4D790708F0}" type="presParOf" srcId="{CF9AAA8D-0B56-4550-BDED-FDB497C5171D}" destId="{37BC968E-747D-423C-88BE-B47E34E97660}" srcOrd="10" destOrd="0" presId="urn:microsoft.com/office/officeart/2005/8/layout/cycle5"/>
    <dgm:cxn modelId="{F641E285-FA33-D844-A3F1-CC38F97EA3F3}" type="presParOf" srcId="{CF9AAA8D-0B56-4550-BDED-FDB497C5171D}" destId="{CBFEC150-4D7E-4664-BEBC-64F558D77ABB}" srcOrd="11" destOrd="0" presId="urn:microsoft.com/office/officeart/2005/8/layout/cycle5"/>
    <dgm:cxn modelId="{BA0E26E2-EB2B-ED47-A6EC-E65C045809F6}" type="presParOf" srcId="{CF9AAA8D-0B56-4550-BDED-FDB497C5171D}" destId="{97D230EF-4D17-4F88-8672-4FCBCAFABC81}" srcOrd="12" destOrd="0" presId="urn:microsoft.com/office/officeart/2005/8/layout/cycle5"/>
    <dgm:cxn modelId="{CD538E0F-7123-924B-9FA2-B7E9A9D0B93A}" type="presParOf" srcId="{CF9AAA8D-0B56-4550-BDED-FDB497C5171D}" destId="{CC11139C-CD8F-4C65-9146-B0EE722BED2A}" srcOrd="13" destOrd="0" presId="urn:microsoft.com/office/officeart/2005/8/layout/cycle5"/>
    <dgm:cxn modelId="{D2B46C57-3E67-6647-8D99-93163CC5E199}" type="presParOf" srcId="{CF9AAA8D-0B56-4550-BDED-FDB497C5171D}" destId="{70ABE322-9480-4C41-95DB-97F0EB9B1D48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8501A7-61FB-4257-9399-3898BACCA984}">
      <dsp:nvSpPr>
        <dsp:cNvPr id="0" name=""/>
        <dsp:cNvSpPr/>
      </dsp:nvSpPr>
      <dsp:spPr>
        <a:xfrm>
          <a:off x="2380505" y="2305"/>
          <a:ext cx="1334988" cy="867742"/>
        </a:xfrm>
        <a:prstGeom prst="roundRect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Disaster</a:t>
          </a:r>
          <a:endParaRPr lang="en-US" sz="1600" b="0" kern="1200" dirty="0"/>
        </a:p>
      </dsp:txBody>
      <dsp:txXfrm>
        <a:off x="2422865" y="44665"/>
        <a:ext cx="1250268" cy="783022"/>
      </dsp:txXfrm>
    </dsp:sp>
    <dsp:sp modelId="{83161B86-AAAB-4100-B081-67C144D237C9}">
      <dsp:nvSpPr>
        <dsp:cNvPr id="0" name=""/>
        <dsp:cNvSpPr/>
      </dsp:nvSpPr>
      <dsp:spPr>
        <a:xfrm>
          <a:off x="1315779" y="436177"/>
          <a:ext cx="3464440" cy="3464440"/>
        </a:xfrm>
        <a:custGeom>
          <a:avLst/>
          <a:gdLst/>
          <a:ahLst/>
          <a:cxnLst/>
          <a:rect l="0" t="0" r="0" b="0"/>
          <a:pathLst>
            <a:path>
              <a:moveTo>
                <a:pt x="2578206" y="220633"/>
              </a:moveTo>
              <a:arcTo wR="1732220" hR="1732220" stAng="17954061" swAng="1210546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4236A7-9DFF-41F0-AA18-CDC7411413AE}">
      <dsp:nvSpPr>
        <dsp:cNvPr id="0" name=""/>
        <dsp:cNvSpPr/>
      </dsp:nvSpPr>
      <dsp:spPr>
        <a:xfrm>
          <a:off x="4027945" y="1199240"/>
          <a:ext cx="1334988" cy="86774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Disaster impacts</a:t>
          </a:r>
          <a:endParaRPr lang="en-US" sz="1600" b="0" kern="1200" dirty="0"/>
        </a:p>
      </dsp:txBody>
      <dsp:txXfrm>
        <a:off x="4070305" y="1241600"/>
        <a:ext cx="1250268" cy="783022"/>
      </dsp:txXfrm>
    </dsp:sp>
    <dsp:sp modelId="{16B14434-5298-49FA-A0F0-327E1F45C62A}">
      <dsp:nvSpPr>
        <dsp:cNvPr id="0" name=""/>
        <dsp:cNvSpPr/>
      </dsp:nvSpPr>
      <dsp:spPr>
        <a:xfrm>
          <a:off x="1315779" y="436177"/>
          <a:ext cx="3464440" cy="3464440"/>
        </a:xfrm>
        <a:custGeom>
          <a:avLst/>
          <a:gdLst/>
          <a:ahLst/>
          <a:cxnLst/>
          <a:rect l="0" t="0" r="0" b="0"/>
          <a:pathLst>
            <a:path>
              <a:moveTo>
                <a:pt x="3460273" y="1852294"/>
              </a:moveTo>
              <a:arcTo wR="1732220" hR="1732220" stAng="21838489" swAng="1358958"/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87D9372-C4C0-4EE8-B1B3-B3E8D4DDE5BC}">
      <dsp:nvSpPr>
        <dsp:cNvPr id="0" name=""/>
        <dsp:cNvSpPr/>
      </dsp:nvSpPr>
      <dsp:spPr>
        <a:xfrm>
          <a:off x="3398679" y="3135921"/>
          <a:ext cx="1334988" cy="86774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0" kern="1200" dirty="0" smtClean="0"/>
            <a:t>Emergency response</a:t>
          </a:r>
          <a:endParaRPr lang="en-US" sz="1600" b="0" kern="1200" dirty="0"/>
        </a:p>
      </dsp:txBody>
      <dsp:txXfrm>
        <a:off x="3441039" y="3178281"/>
        <a:ext cx="1250268" cy="783022"/>
      </dsp:txXfrm>
    </dsp:sp>
    <dsp:sp modelId="{55B0A96C-36F4-4216-A17B-4EA472FC57DE}">
      <dsp:nvSpPr>
        <dsp:cNvPr id="0" name=""/>
        <dsp:cNvSpPr/>
      </dsp:nvSpPr>
      <dsp:spPr>
        <a:xfrm>
          <a:off x="1315779" y="436177"/>
          <a:ext cx="3464440" cy="3464440"/>
        </a:xfrm>
        <a:custGeom>
          <a:avLst/>
          <a:gdLst/>
          <a:ahLst/>
          <a:cxnLst/>
          <a:rect l="0" t="0" r="0" b="0"/>
          <a:pathLst>
            <a:path>
              <a:moveTo>
                <a:pt x="1944533" y="3451379"/>
              </a:moveTo>
              <a:arcTo wR="1732220" hR="1732220" stAng="4977584" swAng="844833"/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173C2D-B67E-43E6-9DA7-A4E8AD10B92D}">
      <dsp:nvSpPr>
        <dsp:cNvPr id="0" name=""/>
        <dsp:cNvSpPr/>
      </dsp:nvSpPr>
      <dsp:spPr>
        <a:xfrm>
          <a:off x="1362332" y="3135921"/>
          <a:ext cx="1334988" cy="86774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Rehabilitation and Reconstruction</a:t>
          </a:r>
          <a:endParaRPr lang="en-US" sz="1400" kern="1200" dirty="0"/>
        </a:p>
      </dsp:txBody>
      <dsp:txXfrm>
        <a:off x="1404692" y="3178281"/>
        <a:ext cx="1250268" cy="783022"/>
      </dsp:txXfrm>
    </dsp:sp>
    <dsp:sp modelId="{CBFEC150-4D7E-4664-BEBC-64F558D77ABB}">
      <dsp:nvSpPr>
        <dsp:cNvPr id="0" name=""/>
        <dsp:cNvSpPr/>
      </dsp:nvSpPr>
      <dsp:spPr>
        <a:xfrm>
          <a:off x="1315779" y="436177"/>
          <a:ext cx="3464440" cy="3464440"/>
        </a:xfrm>
        <a:custGeom>
          <a:avLst/>
          <a:gdLst/>
          <a:ahLst/>
          <a:cxnLst/>
          <a:rect l="0" t="0" r="0" b="0"/>
          <a:pathLst>
            <a:path>
              <a:moveTo>
                <a:pt x="183674" y="2508489"/>
              </a:moveTo>
              <a:arcTo wR="1732220" hR="1732220" stAng="9202553" swAng="1358958"/>
            </a:path>
          </a:pathLst>
        </a:custGeom>
        <a:noFill/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D230EF-4D17-4F88-8672-4FCBCAFABC81}">
      <dsp:nvSpPr>
        <dsp:cNvPr id="0" name=""/>
        <dsp:cNvSpPr/>
      </dsp:nvSpPr>
      <dsp:spPr>
        <a:xfrm>
          <a:off x="733066" y="1199240"/>
          <a:ext cx="1334988" cy="867742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Preparedness</a:t>
          </a:r>
          <a:br>
            <a:rPr lang="en-US" sz="1400" kern="1200" dirty="0" smtClean="0"/>
          </a:br>
          <a:r>
            <a:rPr lang="en-US" sz="1400" kern="1200" dirty="0" smtClean="0"/>
            <a:t>(Future disaster mitigation)</a:t>
          </a:r>
          <a:endParaRPr lang="en-US" sz="1400" kern="1200" dirty="0"/>
        </a:p>
      </dsp:txBody>
      <dsp:txXfrm>
        <a:off x="775426" y="1241600"/>
        <a:ext cx="1250268" cy="783022"/>
      </dsp:txXfrm>
    </dsp:sp>
    <dsp:sp modelId="{70ABE322-9480-4C41-95DB-97F0EB9B1D48}">
      <dsp:nvSpPr>
        <dsp:cNvPr id="0" name=""/>
        <dsp:cNvSpPr/>
      </dsp:nvSpPr>
      <dsp:spPr>
        <a:xfrm>
          <a:off x="1315779" y="436177"/>
          <a:ext cx="3464440" cy="3464440"/>
        </a:xfrm>
        <a:custGeom>
          <a:avLst/>
          <a:gdLst/>
          <a:ahLst/>
          <a:cxnLst/>
          <a:rect l="0" t="0" r="0" b="0"/>
          <a:pathLst>
            <a:path>
              <a:moveTo>
                <a:pt x="416796" y="605168"/>
              </a:moveTo>
              <a:arcTo wR="1732220" hR="1732220" stAng="13235393" swAng="1210546"/>
            </a:path>
          </a:pathLst>
        </a:custGeom>
        <a:noFill/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801E94F-E4F6-4EF8-8A3A-22C1D004B460}" type="datetime1">
              <a:rPr lang="en-US" altLang="ja-JP"/>
              <a:pPr/>
              <a:t>11/20/2014</a:t>
            </a:fld>
            <a:endParaRPr lang="en-US" altLang="ja-JP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112559-A924-47C5-8DE5-957CD964897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42638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09F4E9B-DE06-4F5C-9476-6DB1D5E928EF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ja-JP" altLang="en-US" noProof="0" smtClean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700088" y="4414838"/>
            <a:ext cx="5610225" cy="41846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6BEEAD0-E935-4F2B-82C1-C15C1676274A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982797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ＭＳ Ｐゴシック" pitchFamily="1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ja-JP" smtClean="0"/>
          </a:p>
        </p:txBody>
      </p:sp>
      <p:sp>
        <p:nvSpPr>
          <p:cNvPr id="204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87BDE6E-BC7B-403E-92F4-9DCE940B7658}" type="slidenum">
              <a:rPr lang="ja-JP" altLang="en-US"/>
              <a:pPr/>
              <a:t>2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ja-JP" smtClean="0"/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3695DA8-63D4-4C82-816B-14C724EA40C8}" type="slidenum">
              <a:rPr lang="ja-JP" altLang="en-US"/>
              <a:pPr/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altLang="ja-JP" smtClean="0"/>
              <a:t>1. Cabinet office estimated direct economic cost at Y16.9 trillion ($210 billion); followed by Kobe earthquake (1995), Hurricane Katrina (2005, 81 billion $US, JPY 6.5 trillion at fixed rate for 2011) second costliest disaster or hurricane Katrina</a:t>
            </a:r>
          </a:p>
          <a:p>
            <a:endParaRPr lang="en-US" altLang="ja-JP" smtClean="0"/>
          </a:p>
          <a:p>
            <a:r>
              <a:rPr lang="en-US" altLang="ja-JP" smtClean="0"/>
              <a:t>2. Seismology has developed only after 1900 – and need to explore further 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3DA09B-2498-4FD4-BB9B-503A7BBA257B}" type="slidenum">
              <a:rPr lang="ja-JP" altLang="en-US"/>
              <a:pPr/>
              <a:t>21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ja-JP" smtClean="0"/>
          </a:p>
        </p:txBody>
      </p:sp>
      <p:sp>
        <p:nvSpPr>
          <p:cNvPr id="2253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DD91F2A-72C8-4E9E-A558-0CABAABB09D8}" type="slidenum">
              <a:rPr lang="ja-JP" altLang="en-US"/>
              <a:pPr/>
              <a:t>3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8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24579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B9BCDBA-16AA-4FEC-874A-237336E874E5}" type="slidenum">
              <a:rPr lang="ja-JP" altLang="en-US"/>
              <a:pPr/>
              <a:t>4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ja-JP" altLang="en-US" smtClean="0"/>
          </a:p>
        </p:txBody>
      </p:sp>
      <p:sp>
        <p:nvSpPr>
          <p:cNvPr id="26627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443CA90-7555-4DD4-8FE1-FC7B7B7A63B9}" type="slidenum">
              <a:rPr lang="ja-JP" altLang="en-US"/>
              <a:pPr/>
              <a:t>5</a:t>
            </a:fld>
            <a:endParaRPr lang="en-US" altLang="ja-JP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ja-JP" smtClean="0"/>
          </a:p>
        </p:txBody>
      </p:sp>
      <p:sp>
        <p:nvSpPr>
          <p:cNvPr id="286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902914-B8A0-48AE-AD43-E2080DABD151}" type="slidenum">
              <a:rPr lang="ja-JP" altLang="en-US"/>
              <a:pPr/>
              <a:t>6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ja-JP" smtClean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0A3173B-B32A-4907-B209-256A2D7591EC}" type="slidenum">
              <a:rPr lang="ja-JP" altLang="en-US"/>
              <a:pPr/>
              <a:t>7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ja-JP" smtClean="0"/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975A11E-A479-4BF4-9CAD-36F25D17D399}" type="slidenum">
              <a:rPr lang="ja-JP" altLang="en-US"/>
              <a:pPr/>
              <a:t>8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ja-JP" smtClean="0"/>
          </a:p>
        </p:txBody>
      </p:sp>
      <p:sp>
        <p:nvSpPr>
          <p:cNvPr id="389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8626B6F-13E4-4B5B-8DC2-1640F6169CD0}" type="slidenum">
              <a:rPr lang="ja-JP" altLang="en-US"/>
              <a:pPr/>
              <a:t>9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altLang="ja-JP" smtClean="0"/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75B2862-ABC3-42A7-A110-4B28555A56FF}" type="slidenum">
              <a:rPr lang="ja-JP" altLang="en-US"/>
              <a:pPr/>
              <a:t>10</a:t>
            </a:fld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7F9C33-8779-42BA-99DD-0C9805B978F8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9ECF8D-3E20-474E-9756-72FFEE46CFBD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E46F6E6-8B6A-4EEF-9118-ABBDB25BC887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6C168-1BA5-4045-9A15-10AB3AFBA2DE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42E6D7-4D18-4201-89EE-913704F06AF0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CFCA92-E387-48EB-A0D2-ABFC5AC496B4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4300" y="6138863"/>
            <a:ext cx="1970088" cy="63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77862"/>
          </a:xfrm>
        </p:spPr>
        <p:txBody>
          <a:bodyPr/>
          <a:lstStyle>
            <a:lvl1pPr algn="ctr">
              <a:defRPr sz="3600">
                <a:solidFill>
                  <a:srgbClr val="4D009A"/>
                </a:solidFill>
              </a:defRPr>
            </a:lvl1pPr>
          </a:lstStyle>
          <a:p>
            <a:r>
              <a:rPr lang="ja-JP" altLang="en-US" dirty="0" smtClean="0"/>
              <a:t>マスタ タイトルの書式設定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33475"/>
            <a:ext cx="8229600" cy="4857750"/>
          </a:xfrm>
        </p:spPr>
        <p:txBody>
          <a:bodyPr/>
          <a:lstStyle>
            <a:lvl1pPr>
              <a:buClr>
                <a:srgbClr val="4D009A"/>
              </a:buClr>
              <a:defRPr/>
            </a:lvl1pPr>
            <a:lvl2pPr>
              <a:buClr>
                <a:srgbClr val="9999FF"/>
              </a:buClr>
              <a:defRPr/>
            </a:lvl2pPr>
            <a:lvl3pPr>
              <a:buClr>
                <a:srgbClr val="4D009A"/>
              </a:buClr>
              <a:defRPr/>
            </a:lvl3pPr>
          </a:lstStyle>
          <a:p>
            <a:pPr lvl="0"/>
            <a:r>
              <a:rPr lang="ja-JP" altLang="en-US" dirty="0" smtClean="0"/>
              <a:t>マスタ テキストの書式設定</a:t>
            </a:r>
          </a:p>
          <a:p>
            <a:pPr lvl="1"/>
            <a:r>
              <a:rPr lang="ja-JP" altLang="en-US" dirty="0" smtClean="0"/>
              <a:t>第 </a:t>
            </a:r>
            <a:r>
              <a:rPr lang="en-US" altLang="ja-JP" dirty="0" smtClean="0"/>
              <a:t>2 </a:t>
            </a:r>
            <a:r>
              <a:rPr lang="ja-JP" altLang="en-US" dirty="0" smtClean="0"/>
              <a:t>レベル</a:t>
            </a:r>
          </a:p>
          <a:p>
            <a:pPr lvl="2"/>
            <a:r>
              <a:rPr lang="ja-JP" altLang="en-US" dirty="0" smtClean="0"/>
              <a:t>第 </a:t>
            </a:r>
            <a:r>
              <a:rPr lang="en-US" altLang="ja-JP" dirty="0" smtClean="0"/>
              <a:t>3 </a:t>
            </a:r>
            <a:r>
              <a:rPr lang="ja-JP" altLang="en-US" dirty="0" smtClean="0"/>
              <a:t>レベル</a:t>
            </a:r>
          </a:p>
          <a:p>
            <a:pPr lvl="3"/>
            <a:r>
              <a:rPr lang="ja-JP" altLang="en-US" dirty="0" smtClean="0"/>
              <a:t>第 </a:t>
            </a:r>
            <a:r>
              <a:rPr lang="en-US" altLang="ja-JP" dirty="0" smtClean="0"/>
              <a:t>4 </a:t>
            </a:r>
            <a:r>
              <a:rPr lang="ja-JP" altLang="en-US" dirty="0" smtClean="0"/>
              <a:t>レベル</a:t>
            </a:r>
          </a:p>
          <a:p>
            <a:pPr lvl="4"/>
            <a:r>
              <a:rPr lang="ja-JP" altLang="en-US" dirty="0" smtClean="0"/>
              <a:t>第 </a:t>
            </a:r>
            <a:r>
              <a:rPr lang="en-US" altLang="ja-JP" dirty="0" smtClean="0"/>
              <a:t>5 </a:t>
            </a:r>
            <a:r>
              <a:rPr lang="ja-JP" altLang="en-US" dirty="0" smtClean="0"/>
              <a:t>レベル</a:t>
            </a:r>
            <a:endParaRPr lang="ja-JP" altLang="en-US" dirty="0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4C963E8-1048-436C-A6E5-956679E6F03C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E747E0-87E8-4509-8644-F7068EF13CD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90A2F7-1411-4A19-9A74-7867D6DB9F53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D8F02-6FAC-402B-B399-F188513CEE9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EAB9C20-3BF4-4D93-B6E3-0D434681CCD1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E5A066-905B-4DAB-9447-555DB950B92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5D97C74-75E6-401C-BDE2-50C4F7A7477F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F6DD8A-75C4-4B8A-8A74-37ADE63964F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8A5A2-7C77-4C43-9156-93929B2B7C79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4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996BA-BF78-4C55-B4D9-7A714F59A652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3F0AA62-BDAB-4473-99FD-94D44C3A7A6A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3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C1DEA9-5B21-4030-A39D-E1CF5B2D50FB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8B1DC1F-E497-445E-9149-AD7B0DC8CFF3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76108-66D1-4385-8F0E-C7D83AA906D9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A4DDD4-3A12-4DB1-B7FE-C4E1A6D05769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6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74D03F-5C7A-46E3-A6C9-58AF0C057CDC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テキスト プレースホル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5A8EB6E8-CAE9-473C-84B0-8C0A48F218CF}" type="datetime1">
              <a:rPr lang="ja-JP" altLang="en-US"/>
              <a:pPr/>
              <a:t>2014/11/20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  <a:ea typeface="ＭＳ Ｐゴシック" pitchFamily="34" charset="-128"/>
                <a:cs typeface="+mn-cs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3990632F-B9DA-44A9-BB1B-069A5A28ADD8}" type="slidenum">
              <a:rPr lang="ja-JP" altLang="en-US"/>
              <a:pPr/>
              <a:t>‹#›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9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ＭＳ Ｐゴシック" pitchFamily="1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1" charset="0"/>
          <a:ea typeface="ＭＳ Ｐゴシック" pitchFamily="1" charset="-128"/>
          <a:cs typeface="ＭＳ Ｐゴシック" pitchFamily="1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ＭＳ Ｐゴシック" pitchFamily="1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irides.tohoku.ac.jp/eng/index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irides.tohoku.ac.jp/index.html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1"/>
          <p:cNvPicPr>
            <a:picLocks noChangeAspect="1" noChangeArrowheads="1"/>
          </p:cNvPicPr>
          <p:nvPr/>
        </p:nvPicPr>
        <p:blipFill>
          <a:blip r:embed="rId2"/>
          <a:srcRect l="33669" t="14288" r="33669" b="42863"/>
          <a:stretch>
            <a:fillRect/>
          </a:stretch>
        </p:blipFill>
        <p:spPr bwMode="auto">
          <a:xfrm>
            <a:off x="4476750" y="147638"/>
            <a:ext cx="5105400" cy="474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2" name="Picture 3"/>
          <p:cNvPicPr>
            <a:picLocks noChangeAspect="1" noChangeArrowheads="1"/>
          </p:cNvPicPr>
          <p:nvPr/>
        </p:nvPicPr>
        <p:blipFill>
          <a:blip r:embed="rId3"/>
          <a:srcRect l="50151"/>
          <a:stretch>
            <a:fillRect/>
          </a:stretch>
        </p:blipFill>
        <p:spPr bwMode="auto">
          <a:xfrm>
            <a:off x="39688" y="855663"/>
            <a:ext cx="2443162" cy="4830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スライド番号プレースホルダ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endParaRPr lang="ja-JP" altLang="en-US"/>
          </a:p>
        </p:txBody>
      </p:sp>
      <p:sp>
        <p:nvSpPr>
          <p:cNvPr id="5" name="正方形/長方形 4"/>
          <p:cNvSpPr/>
          <p:nvPr/>
        </p:nvSpPr>
        <p:spPr>
          <a:xfrm>
            <a:off x="4906963" y="447675"/>
            <a:ext cx="4273550" cy="523875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365" name="タイトル 1"/>
          <p:cNvSpPr>
            <a:spLocks noGrp="1"/>
          </p:cNvSpPr>
          <p:nvPr>
            <p:ph type="ctrTitle"/>
          </p:nvPr>
        </p:nvSpPr>
        <p:spPr>
          <a:xfrm>
            <a:off x="381000" y="1039813"/>
            <a:ext cx="8191500" cy="2249487"/>
          </a:xfrm>
        </p:spPr>
        <p:txBody>
          <a:bodyPr/>
          <a:lstStyle/>
          <a:p>
            <a:r>
              <a:rPr lang="en-US" altLang="ja-JP" sz="3200" b="1" smtClean="0"/>
              <a:t>Introduction to 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r>
              <a:rPr lang="en-US" altLang="ja-JP" sz="3200" b="1" smtClean="0"/>
              <a:t>I</a:t>
            </a:r>
            <a:r>
              <a:rPr lang="en-US" altLang="ja-JP" sz="3200" smtClean="0"/>
              <a:t>nternational </a:t>
            </a:r>
            <a:r>
              <a:rPr lang="en-US" altLang="ja-JP" sz="3200" b="1" smtClean="0"/>
              <a:t>R</a:t>
            </a:r>
            <a:r>
              <a:rPr lang="en-US" altLang="ja-JP" sz="3200" smtClean="0"/>
              <a:t>esearch </a:t>
            </a:r>
            <a:r>
              <a:rPr lang="en-US" altLang="ja-JP" sz="3200" b="1" smtClean="0"/>
              <a:t>I</a:t>
            </a:r>
            <a:r>
              <a:rPr lang="en-US" altLang="ja-JP" sz="3200" smtClean="0"/>
              <a:t>nstitute of </a:t>
            </a:r>
            <a:br>
              <a:rPr lang="en-US" altLang="ja-JP" sz="3200" smtClean="0"/>
            </a:br>
            <a:r>
              <a:rPr lang="en-US" altLang="ja-JP" sz="3200" b="1" smtClean="0"/>
              <a:t>D</a:t>
            </a:r>
            <a:r>
              <a:rPr lang="en-US" altLang="ja-JP" sz="3200" smtClean="0"/>
              <a:t>isaster </a:t>
            </a:r>
            <a:r>
              <a:rPr lang="en-US" altLang="ja-JP" sz="3200" b="1" smtClean="0"/>
              <a:t>S</a:t>
            </a:r>
            <a:r>
              <a:rPr lang="en-US" altLang="ja-JP" sz="3200" smtClean="0"/>
              <a:t>cience</a:t>
            </a:r>
            <a:r>
              <a:rPr lang="ja-JP" altLang="en-US" sz="3200" smtClean="0"/>
              <a:t> </a:t>
            </a:r>
            <a:r>
              <a:rPr lang="en-US" altLang="ja-JP" sz="3200" smtClean="0"/>
              <a:t>(</a:t>
            </a:r>
            <a:r>
              <a:rPr lang="en-US" altLang="ja-JP" sz="3200" b="1" smtClean="0"/>
              <a:t>IRIDeS</a:t>
            </a:r>
            <a:r>
              <a:rPr lang="en-US" altLang="ja-JP" sz="3200" smtClean="0"/>
              <a:t>)</a:t>
            </a:r>
            <a:r>
              <a:rPr lang="en-US" altLang="ja-JP" sz="3200" b="1" smtClean="0"/>
              <a:t> </a:t>
            </a:r>
            <a:br>
              <a:rPr lang="en-US" altLang="ja-JP" sz="3200" b="1" smtClean="0"/>
            </a:br>
            <a:r>
              <a:rPr lang="en-US" altLang="ja-JP" sz="3200" b="1" smtClean="0"/>
              <a:t>Tohoku University</a:t>
            </a:r>
            <a:r>
              <a:rPr lang="en-US" altLang="ja-JP" sz="3200" smtClean="0"/>
              <a:t/>
            </a:r>
            <a:br>
              <a:rPr lang="en-US" altLang="ja-JP" sz="3200" smtClean="0"/>
            </a:br>
            <a:endParaRPr lang="ja-JP" altLang="en-US" sz="3200" b="1" smtClean="0">
              <a:solidFill>
                <a:srgbClr val="000000"/>
              </a:solidFill>
              <a:latin typeface="Meiryo" pitchFamily="50" charset="-128"/>
              <a:ea typeface="Meiryo" pitchFamily="50" charset="-128"/>
            </a:endParaRPr>
          </a:p>
        </p:txBody>
      </p:sp>
      <p:pic>
        <p:nvPicPr>
          <p:cNvPr id="15366" name="図 1" descr="DSCN35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32500" y="4524375"/>
            <a:ext cx="3111500" cy="233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7" name="サブタイトル 2"/>
          <p:cNvSpPr>
            <a:spLocks noGrp="1"/>
          </p:cNvSpPr>
          <p:nvPr>
            <p:ph type="subTitle" idx="1"/>
          </p:nvPr>
        </p:nvSpPr>
        <p:spPr>
          <a:xfrm>
            <a:off x="39688" y="4883150"/>
            <a:ext cx="5992812" cy="1473200"/>
          </a:xfrm>
        </p:spPr>
        <p:txBody>
          <a:bodyPr/>
          <a:lstStyle/>
          <a:p>
            <a:r>
              <a:rPr lang="ja-JP" altLang="en-US" smtClean="0">
                <a:solidFill>
                  <a:srgbClr val="000000"/>
                </a:solidFill>
              </a:rPr>
              <a:t>東北大学 災害科学国際研究所</a:t>
            </a:r>
            <a:endParaRPr lang="en-US" altLang="ja-JP" smtClean="0">
              <a:solidFill>
                <a:srgbClr val="000000"/>
              </a:solidFill>
            </a:endParaRPr>
          </a:p>
          <a:p>
            <a:r>
              <a:rPr lang="en-US" altLang="ja-JP" sz="2400" smtClean="0">
                <a:solidFill>
                  <a:srgbClr val="000000"/>
                </a:solidFill>
                <a:cs typeface="Arial" pitchFamily="34" charset="0"/>
              </a:rPr>
              <a:t>International Research Institute of </a:t>
            </a:r>
          </a:p>
          <a:p>
            <a:r>
              <a:rPr lang="en-US" altLang="ja-JP" sz="2400" smtClean="0">
                <a:solidFill>
                  <a:srgbClr val="000000"/>
                </a:solidFill>
                <a:cs typeface="Arial" pitchFamily="34" charset="0"/>
              </a:rPr>
              <a:t>Disaster Science(IRIDeS), TOHOKU University</a:t>
            </a:r>
            <a:endParaRPr lang="ja-JP" altLang="en-US" sz="2400" smtClean="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Content Placeholder 2"/>
          <p:cNvSpPr>
            <a:spLocks noGrp="1"/>
          </p:cNvSpPr>
          <p:nvPr>
            <p:ph idx="1"/>
          </p:nvPr>
        </p:nvSpPr>
        <p:spPr>
          <a:xfrm>
            <a:off x="306388" y="420688"/>
            <a:ext cx="8229600" cy="5734050"/>
          </a:xfrm>
        </p:spPr>
        <p:txBody>
          <a:bodyPr/>
          <a:lstStyle/>
          <a:p>
            <a:pPr>
              <a:buClr>
                <a:srgbClr val="6600CC"/>
              </a:buClr>
            </a:pPr>
            <a:r>
              <a:rPr lang="en-US" altLang="ja-JP" smtClean="0"/>
              <a:t>Mid- and long-term objectives</a:t>
            </a:r>
          </a:p>
          <a:p>
            <a:pPr marL="971550" lvl="1" indent="-514350">
              <a:lnSpc>
                <a:spcPts val="2500"/>
              </a:lnSpc>
              <a:spcBef>
                <a:spcPts val="1200"/>
              </a:spcBef>
              <a:buClr>
                <a:srgbClr val="6600CC"/>
              </a:buClr>
              <a:buFont typeface="Calibri" pitchFamily="34" charset="0"/>
              <a:buAutoNum type="arabicPeriod"/>
            </a:pPr>
            <a:r>
              <a:rPr lang="en-US" altLang="ja-JP" sz="2400" smtClean="0"/>
              <a:t>Elucidate mechanisms related to global-scale natural disasters and its impacts</a:t>
            </a:r>
          </a:p>
          <a:p>
            <a:pPr marL="971550" lvl="1" indent="-514350">
              <a:lnSpc>
                <a:spcPts val="2500"/>
              </a:lnSpc>
              <a:spcBef>
                <a:spcPts val="1200"/>
              </a:spcBef>
              <a:buClr>
                <a:srgbClr val="6600CC"/>
              </a:buClr>
              <a:buFont typeface="Calibri" pitchFamily="34" charset="0"/>
              <a:buAutoNum type="arabicPeriod"/>
            </a:pPr>
            <a:r>
              <a:rPr lang="en-US" altLang="ja-JP" sz="2400" smtClean="0"/>
              <a:t>Restructure disaster prevention and reduction technologies (reflecting on the GEJE case)</a:t>
            </a:r>
          </a:p>
          <a:p>
            <a:pPr marL="971550" lvl="1" indent="-514350">
              <a:lnSpc>
                <a:spcPts val="2500"/>
              </a:lnSpc>
              <a:spcBef>
                <a:spcPts val="1200"/>
              </a:spcBef>
              <a:buClr>
                <a:srgbClr val="6600CC"/>
              </a:buClr>
              <a:buFont typeface="Calibri" pitchFamily="34" charset="0"/>
              <a:buAutoNum type="arabicPeriod"/>
            </a:pPr>
            <a:r>
              <a:rPr lang="en-US" altLang="ja-JP" sz="2400" smtClean="0"/>
              <a:t>Establish “Disaster Supportology”; </a:t>
            </a:r>
            <a:br>
              <a:rPr lang="en-US" altLang="ja-JP" sz="2400" smtClean="0"/>
            </a:br>
            <a:r>
              <a:rPr lang="en-US" altLang="ja-JP" sz="2400" smtClean="0"/>
              <a:t>Reevaluate disaster management and rebuilding utilizing historical knowledge</a:t>
            </a:r>
          </a:p>
          <a:p>
            <a:pPr marL="971550" lvl="1" indent="-514350">
              <a:lnSpc>
                <a:spcPts val="2500"/>
              </a:lnSpc>
              <a:spcBef>
                <a:spcPts val="1200"/>
              </a:spcBef>
              <a:buClr>
                <a:srgbClr val="6600CC"/>
              </a:buClr>
              <a:buFont typeface="Calibri" pitchFamily="34" charset="0"/>
              <a:buAutoNum type="arabicPeriod"/>
            </a:pPr>
            <a:r>
              <a:rPr lang="en-US" altLang="ja-JP" sz="2400" smtClean="0"/>
              <a:t>Strengthen urban and regional resiliency with multiple redundancies against natural disasters</a:t>
            </a:r>
          </a:p>
          <a:p>
            <a:pPr marL="971550" lvl="1" indent="-514350">
              <a:lnSpc>
                <a:spcPts val="2500"/>
              </a:lnSpc>
              <a:spcBef>
                <a:spcPts val="1200"/>
              </a:spcBef>
              <a:buClr>
                <a:srgbClr val="6600CC"/>
              </a:buClr>
              <a:buFont typeface="Calibri" pitchFamily="34" charset="0"/>
              <a:buAutoNum type="arabicPeriod"/>
            </a:pPr>
            <a:r>
              <a:rPr lang="en-US" altLang="ja-JP" sz="2400" smtClean="0"/>
              <a:t>Constitute mega-disaster and wide-area responsive medical treatment  system</a:t>
            </a:r>
          </a:p>
          <a:p>
            <a:pPr marL="971550" lvl="1" indent="-514350">
              <a:lnSpc>
                <a:spcPts val="2500"/>
              </a:lnSpc>
              <a:spcBef>
                <a:spcPts val="1200"/>
              </a:spcBef>
              <a:buClr>
                <a:srgbClr val="6600CC"/>
              </a:buClr>
              <a:buFont typeface="Calibri" pitchFamily="34" charset="0"/>
              <a:buAutoNum type="arabicPeriod"/>
            </a:pPr>
            <a:r>
              <a:rPr lang="en-US" altLang="ja-JP" sz="2400" smtClean="0"/>
              <a:t>Design society with better disaster risk management, incorporating knowledge and lessons learnt</a:t>
            </a:r>
            <a:endParaRPr lang="en-US" altLang="ja-JP" smtClean="0"/>
          </a:p>
          <a:p>
            <a:pPr>
              <a:buClr>
                <a:srgbClr val="6600CC"/>
              </a:buClr>
            </a:pPr>
            <a:endParaRPr lang="en-US" altLang="ja-JP" smtClean="0"/>
          </a:p>
          <a:p>
            <a:pPr>
              <a:buClr>
                <a:srgbClr val="6600CC"/>
              </a:buClr>
            </a:pPr>
            <a:endParaRPr lang="en-US" altLang="ja-JP" smtClean="0"/>
          </a:p>
          <a:p>
            <a:pPr>
              <a:buClr>
                <a:srgbClr val="6600CC"/>
              </a:buClr>
            </a:pPr>
            <a:endParaRPr lang="en-US" altLang="ja-JP" smtClean="0"/>
          </a:p>
        </p:txBody>
      </p:sp>
      <p:sp>
        <p:nvSpPr>
          <p:cNvPr id="3379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95FE521-6EA6-451F-ACF3-6AD338DCF110}" type="slidenum">
              <a:rPr lang="ja-JP" altLang="en-US"/>
              <a:pPr/>
              <a:t>10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2"/>
          <p:cNvSpPr>
            <a:spLocks noGrp="1"/>
          </p:cNvSpPr>
          <p:nvPr>
            <p:ph idx="1"/>
          </p:nvPr>
        </p:nvSpPr>
        <p:spPr>
          <a:xfrm>
            <a:off x="276225" y="520700"/>
            <a:ext cx="8229600" cy="5584825"/>
          </a:xfrm>
        </p:spPr>
        <p:txBody>
          <a:bodyPr/>
          <a:lstStyle/>
          <a:p>
            <a:pPr>
              <a:buClr>
                <a:srgbClr val="6600CC"/>
              </a:buClr>
            </a:pPr>
            <a:r>
              <a:rPr lang="en-US" altLang="ja-JP" smtClean="0"/>
              <a:t>Origin: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IRIS (plural) 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Violet (Color of Iris)</a:t>
            </a:r>
          </a:p>
          <a:p>
            <a:pPr lvl="1">
              <a:buClr>
                <a:srgbClr val="6600CC"/>
              </a:buClr>
              <a:buFont typeface="Arial" pitchFamily="34" charset="0"/>
              <a:buNone/>
            </a:pPr>
            <a:r>
              <a:rPr lang="ja-JP" altLang="ja-JP" smtClean="0"/>
              <a:t>　</a:t>
            </a:r>
            <a:r>
              <a:rPr lang="ja-JP" altLang="en-US" smtClean="0"/>
              <a:t>　　　　</a:t>
            </a:r>
            <a:r>
              <a:rPr lang="en-US" altLang="ja-JP" smtClean="0"/>
              <a:t>(Color of Tohoku Univ.)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Nobility and desire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 Logo: reversing Chinese</a:t>
            </a:r>
            <a:br>
              <a:rPr lang="en-US" altLang="ja-JP" smtClean="0"/>
            </a:br>
            <a:r>
              <a:rPr lang="en-US" altLang="ja-JP" smtClean="0"/>
              <a:t>Character for disaster</a:t>
            </a:r>
          </a:p>
          <a:p>
            <a:pPr lvl="1">
              <a:buClr>
                <a:srgbClr val="6600CC"/>
              </a:buClr>
            </a:pPr>
            <a:endParaRPr lang="en-US" altLang="ja-JP" smtClean="0"/>
          </a:p>
          <a:p>
            <a:pPr lvl="1">
              <a:buClr>
                <a:srgbClr val="6600CC"/>
              </a:buClr>
              <a:buFont typeface="Arial" pitchFamily="34" charset="0"/>
              <a:buNone/>
            </a:pPr>
            <a:endParaRPr lang="en-US" altLang="ja-JP" smtClean="0"/>
          </a:p>
          <a:p>
            <a:pPr lvl="1">
              <a:buClr>
                <a:srgbClr val="6600CC"/>
              </a:buClr>
            </a:pPr>
            <a:r>
              <a:rPr lang="en-US" altLang="ja-JP" smtClean="0"/>
              <a:t>A proverb: “Disaster turns</a:t>
            </a:r>
            <a:br>
              <a:rPr lang="en-US" altLang="ja-JP" smtClean="0"/>
            </a:br>
            <a:r>
              <a:rPr lang="en-US" altLang="ja-JP" smtClean="0"/>
              <a:t>into blessings”  </a:t>
            </a:r>
          </a:p>
          <a:p>
            <a:pPr>
              <a:buClr>
                <a:srgbClr val="6600CC"/>
              </a:buClr>
            </a:pPr>
            <a:endParaRPr lang="en-US" altLang="ja-JP" smtClean="0"/>
          </a:p>
          <a:p>
            <a:pPr>
              <a:buClr>
                <a:srgbClr val="6600CC"/>
              </a:buClr>
            </a:pPr>
            <a:endParaRPr lang="en-US" altLang="ja-JP" smtClean="0"/>
          </a:p>
          <a:p>
            <a:pPr>
              <a:buClr>
                <a:srgbClr val="6600CC"/>
              </a:buClr>
            </a:pPr>
            <a:endParaRPr lang="en-US" altLang="ja-JP" smtClean="0"/>
          </a:p>
        </p:txBody>
      </p:sp>
      <p:sp>
        <p:nvSpPr>
          <p:cNvPr id="3584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51AEFC0-FA4D-47DA-B376-8A20226F2B38}" type="slidenum">
              <a:rPr lang="ja-JP" altLang="en-US"/>
              <a:pPr/>
              <a:t>11</a:t>
            </a:fld>
            <a:endParaRPr lang="ja-JP" altLang="en-US"/>
          </a:p>
        </p:txBody>
      </p:sp>
      <p:pic>
        <p:nvPicPr>
          <p:cNvPr id="35843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0" y="1712913"/>
            <a:ext cx="3240088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844" name="Group 2"/>
          <p:cNvGrpSpPr>
            <a:grpSpLocks/>
          </p:cNvGrpSpPr>
          <p:nvPr/>
        </p:nvGrpSpPr>
        <p:grpSpPr bwMode="auto">
          <a:xfrm>
            <a:off x="1223963" y="3784600"/>
            <a:ext cx="4157662" cy="1646238"/>
            <a:chOff x="1223866" y="3024677"/>
            <a:chExt cx="4157945" cy="1646080"/>
          </a:xfrm>
        </p:grpSpPr>
        <p:sp>
          <p:nvSpPr>
            <p:cNvPr id="35846" name="サブタイトル 2"/>
            <p:cNvSpPr txBox="1">
              <a:spLocks/>
            </p:cNvSpPr>
            <p:nvPr/>
          </p:nvSpPr>
          <p:spPr bwMode="auto">
            <a:xfrm>
              <a:off x="1223866" y="3197557"/>
              <a:ext cx="1246377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4D009A"/>
                </a:buClr>
                <a:buFont typeface="Arial" pitchFamily="34" charset="0"/>
                <a:buNone/>
              </a:pPr>
              <a:r>
                <a:rPr lang="ja-JP" altLang="en-US" sz="8000">
                  <a:solidFill>
                    <a:srgbClr val="000000"/>
                  </a:solidFill>
                  <a:latin typeface="Calibri" pitchFamily="34" charset="0"/>
                </a:rPr>
                <a:t>災</a:t>
              </a:r>
            </a:p>
          </p:txBody>
        </p:sp>
        <p:sp>
          <p:nvSpPr>
            <p:cNvPr id="35847" name="サブタイトル 2"/>
            <p:cNvSpPr txBox="1">
              <a:spLocks/>
            </p:cNvSpPr>
            <p:nvPr/>
          </p:nvSpPr>
          <p:spPr bwMode="auto">
            <a:xfrm rot="5400000">
              <a:off x="2583654" y="3157463"/>
              <a:ext cx="1246377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4D009A"/>
                </a:buClr>
                <a:buFont typeface="Arial" pitchFamily="34" charset="0"/>
                <a:buNone/>
              </a:pPr>
              <a:r>
                <a:rPr lang="ja-JP" altLang="en-US" sz="8000">
                  <a:solidFill>
                    <a:srgbClr val="000000"/>
                  </a:solidFill>
                  <a:latin typeface="Calibri" pitchFamily="34" charset="0"/>
                </a:rPr>
                <a:t>災</a:t>
              </a:r>
            </a:p>
          </p:txBody>
        </p:sp>
        <p:sp>
          <p:nvSpPr>
            <p:cNvPr id="35848" name="サブタイトル 2"/>
            <p:cNvSpPr txBox="1">
              <a:spLocks/>
            </p:cNvSpPr>
            <p:nvPr/>
          </p:nvSpPr>
          <p:spPr bwMode="auto">
            <a:xfrm rot="10800000">
              <a:off x="4135434" y="3024677"/>
              <a:ext cx="1246377" cy="1473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0" hangingPunct="0">
                <a:spcBef>
                  <a:spcPct val="20000"/>
                </a:spcBef>
                <a:buClr>
                  <a:srgbClr val="4D009A"/>
                </a:buClr>
                <a:buFont typeface="Arial" pitchFamily="34" charset="0"/>
                <a:buNone/>
              </a:pPr>
              <a:r>
                <a:rPr lang="ja-JP" altLang="en-US" sz="8000">
                  <a:solidFill>
                    <a:srgbClr val="000000"/>
                  </a:solidFill>
                  <a:latin typeface="Calibri" pitchFamily="34" charset="0"/>
                </a:rPr>
                <a:t>災</a:t>
              </a:r>
            </a:p>
          </p:txBody>
        </p:sp>
        <p:sp>
          <p:nvSpPr>
            <p:cNvPr id="2" name="Right Arrow 1"/>
            <p:cNvSpPr>
              <a:spLocks noChangeArrowheads="1"/>
            </p:cNvSpPr>
            <p:nvPr/>
          </p:nvSpPr>
          <p:spPr bwMode="auto">
            <a:xfrm>
              <a:off x="2387582" y="3685014"/>
              <a:ext cx="396902" cy="344455"/>
            </a:xfrm>
            <a:prstGeom prst="rightArrow">
              <a:avLst>
                <a:gd name="adj1" fmla="val 50000"/>
                <a:gd name="adj2" fmla="val 50001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Right Arrow 10"/>
            <p:cNvSpPr>
              <a:spLocks noChangeArrowheads="1"/>
            </p:cNvSpPr>
            <p:nvPr/>
          </p:nvSpPr>
          <p:spPr bwMode="auto">
            <a:xfrm>
              <a:off x="3878347" y="3686601"/>
              <a:ext cx="395314" cy="346042"/>
            </a:xfrm>
            <a:prstGeom prst="rightArrow">
              <a:avLst>
                <a:gd name="adj1" fmla="val 50000"/>
                <a:gd name="adj2" fmla="val 50001"/>
              </a:avLst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</p:grpSp>
      <p:pic>
        <p:nvPicPr>
          <p:cNvPr id="35845" name="図 2"/>
          <p:cNvPicPr>
            <a:picLocks noChangeAspect="1"/>
          </p:cNvPicPr>
          <p:nvPr/>
        </p:nvPicPr>
        <p:blipFill>
          <a:blip r:embed="rId4"/>
          <a:srcRect l="-2" r="32228"/>
          <a:stretch>
            <a:fillRect/>
          </a:stretch>
        </p:blipFill>
        <p:spPr bwMode="auto">
          <a:xfrm>
            <a:off x="4144963" y="211138"/>
            <a:ext cx="1893887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677862"/>
          </a:xfrm>
        </p:spPr>
        <p:txBody>
          <a:bodyPr/>
          <a:lstStyle/>
          <a:p>
            <a:r>
              <a:rPr lang="en-US" altLang="ja-JP" b="1" smtClean="0">
                <a:solidFill>
                  <a:srgbClr val="6600CC"/>
                </a:solidFill>
              </a:rPr>
              <a:t>Current Activities</a:t>
            </a:r>
          </a:p>
        </p:txBody>
      </p:sp>
      <p:sp>
        <p:nvSpPr>
          <p:cNvPr id="65538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038725"/>
          </a:xfrm>
        </p:spPr>
        <p:txBody>
          <a:bodyPr/>
          <a:lstStyle/>
          <a:p>
            <a:pPr>
              <a:buClr>
                <a:srgbClr val="6600CC"/>
              </a:buClr>
            </a:pPr>
            <a:r>
              <a:rPr lang="en-US" altLang="ja-JP" smtClean="0"/>
              <a:t>Project-based research activities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Research with domestic and international universities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12 projects granted for type A (corporation with leading institutions); US $4million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70 projects granted for type B (inside IRIDeS and cooperative ); US $2million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Grants will be provided every fiscal years, up to 10 years</a:t>
            </a:r>
          </a:p>
        </p:txBody>
      </p:sp>
      <p:sp>
        <p:nvSpPr>
          <p:cNvPr id="6553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A15BFA7-2E60-41E9-BF11-A20ED72C28D5}" type="slidenum">
              <a:rPr lang="ja-JP" altLang="en-US"/>
              <a:pPr/>
              <a:t>12</a:t>
            </a:fld>
            <a:endParaRPr lang="ja-JP" altLang="en-US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4238" y="5008563"/>
            <a:ext cx="4367212" cy="1766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Content Placeholder 2"/>
          <p:cNvSpPr>
            <a:spLocks noGrp="1"/>
          </p:cNvSpPr>
          <p:nvPr>
            <p:ph idx="1"/>
          </p:nvPr>
        </p:nvSpPr>
        <p:spPr>
          <a:xfrm>
            <a:off x="525463" y="296863"/>
            <a:ext cx="8440737" cy="5038725"/>
          </a:xfrm>
        </p:spPr>
        <p:txBody>
          <a:bodyPr/>
          <a:lstStyle/>
          <a:p>
            <a:pPr>
              <a:buClr>
                <a:srgbClr val="6600CC"/>
              </a:buClr>
            </a:pPr>
            <a:r>
              <a:rPr lang="en-US" altLang="ja-JP" smtClean="0"/>
              <a:t>Collaboration with media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Kahoku Newspaper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Articles published for Tohoku community to learn. Published once every month, on the 11</a:t>
            </a:r>
            <a:r>
              <a:rPr lang="en-US" altLang="ja-JP" baseline="30000" smtClean="0"/>
              <a:t>th</a:t>
            </a:r>
            <a:r>
              <a:rPr lang="en-US" altLang="ja-JP" smtClean="0"/>
              <a:t> day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 Recent topics</a:t>
            </a:r>
          </a:p>
          <a:p>
            <a:pPr marL="1543050" lvl="3">
              <a:buFontTx/>
              <a:buChar char="-"/>
            </a:pPr>
            <a:r>
              <a:rPr lang="en-US" altLang="ja-JP" smtClean="0">
                <a:latin typeface="Arial" pitchFamily="34" charset="0"/>
              </a:rPr>
              <a:t>Restructuring to create resilience to/from natural disasters; communication collaboration is critical (October 11)</a:t>
            </a:r>
          </a:p>
          <a:p>
            <a:pPr marL="1543050" lvl="3">
              <a:buFontTx/>
              <a:buChar char="-"/>
            </a:pPr>
            <a:r>
              <a:rPr lang="en-US" altLang="ja-JP" smtClean="0">
                <a:latin typeface="Arial" pitchFamily="34" charset="0"/>
              </a:rPr>
              <a:t>Need to prepare for possible </a:t>
            </a:r>
            <a:br>
              <a:rPr lang="en-US" altLang="ja-JP" smtClean="0">
                <a:latin typeface="Arial" pitchFamily="34" charset="0"/>
              </a:rPr>
            </a:br>
            <a:r>
              <a:rPr lang="en-US" altLang="ja-JP" smtClean="0">
                <a:latin typeface="Arial" pitchFamily="34" charset="0"/>
              </a:rPr>
              <a:t>isolation in an emergency; </a:t>
            </a:r>
            <a:br>
              <a:rPr lang="en-US" altLang="ja-JP" smtClean="0">
                <a:latin typeface="Arial" pitchFamily="34" charset="0"/>
              </a:rPr>
            </a:br>
            <a:r>
              <a:rPr lang="en-US" altLang="ja-JP" smtClean="0">
                <a:latin typeface="Arial" pitchFamily="34" charset="0"/>
              </a:rPr>
              <a:t>evacuation closer and higher </a:t>
            </a:r>
            <a:br>
              <a:rPr lang="en-US" altLang="ja-JP" smtClean="0">
                <a:latin typeface="Arial" pitchFamily="34" charset="0"/>
              </a:rPr>
            </a:br>
            <a:r>
              <a:rPr lang="en-US" altLang="ja-JP" smtClean="0">
                <a:latin typeface="Arial" pitchFamily="34" charset="0"/>
              </a:rPr>
              <a:t>(September 11)</a:t>
            </a:r>
          </a:p>
          <a:p>
            <a:pPr marL="1543050" lvl="3">
              <a:buFontTx/>
              <a:buChar char="-"/>
            </a:pPr>
            <a:r>
              <a:rPr lang="en-US" altLang="ja-JP" smtClean="0">
                <a:latin typeface="Arial" pitchFamily="34" charset="0"/>
              </a:rPr>
              <a:t>Need to reassess </a:t>
            </a:r>
            <a:br>
              <a:rPr lang="en-US" altLang="ja-JP" smtClean="0">
                <a:latin typeface="Arial" pitchFamily="34" charset="0"/>
              </a:rPr>
            </a:br>
            <a:r>
              <a:rPr lang="en-US" altLang="ja-JP" smtClean="0">
                <a:latin typeface="Arial" pitchFamily="34" charset="0"/>
              </a:rPr>
              <a:t>recommended emergency </a:t>
            </a:r>
            <a:br>
              <a:rPr lang="en-US" altLang="ja-JP" smtClean="0">
                <a:latin typeface="Arial" pitchFamily="34" charset="0"/>
              </a:rPr>
            </a:br>
            <a:r>
              <a:rPr lang="en-US" altLang="ja-JP" smtClean="0">
                <a:latin typeface="Arial" pitchFamily="34" charset="0"/>
              </a:rPr>
              <a:t>goods; the importance of </a:t>
            </a:r>
            <a:br>
              <a:rPr lang="en-US" altLang="ja-JP" smtClean="0">
                <a:latin typeface="Arial" pitchFamily="34" charset="0"/>
              </a:rPr>
            </a:br>
            <a:r>
              <a:rPr lang="en-US" altLang="ja-JP" smtClean="0">
                <a:latin typeface="Arial" pitchFamily="34" charset="0"/>
              </a:rPr>
              <a:t>speaking in an authoritative </a:t>
            </a:r>
            <a:br>
              <a:rPr lang="en-US" altLang="ja-JP" smtClean="0">
                <a:latin typeface="Arial" pitchFamily="34" charset="0"/>
              </a:rPr>
            </a:br>
            <a:r>
              <a:rPr lang="en-US" altLang="ja-JP" smtClean="0">
                <a:latin typeface="Arial" pitchFamily="34" charset="0"/>
              </a:rPr>
              <a:t>tone in an emergency </a:t>
            </a:r>
            <a:br>
              <a:rPr lang="en-US" altLang="ja-JP" smtClean="0">
                <a:latin typeface="Arial" pitchFamily="34" charset="0"/>
              </a:rPr>
            </a:br>
            <a:r>
              <a:rPr lang="en-US" altLang="ja-JP" smtClean="0">
                <a:latin typeface="Arial" pitchFamily="34" charset="0"/>
              </a:rPr>
              <a:t>(August 11)</a:t>
            </a:r>
          </a:p>
        </p:txBody>
      </p:sp>
      <p:sp>
        <p:nvSpPr>
          <p:cNvPr id="6656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617336D-1AD1-43F1-B728-32F306A01DF0}" type="slidenum">
              <a:rPr lang="ja-JP" altLang="en-US"/>
              <a:pPr/>
              <a:t>13</a:t>
            </a:fld>
            <a:endParaRPr lang="ja-JP" altLang="en-US"/>
          </a:p>
        </p:txBody>
      </p:sp>
      <p:pic>
        <p:nvPicPr>
          <p:cNvPr id="3277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938" y="3713163"/>
            <a:ext cx="3465512" cy="3027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2836400-6FA6-4463-BF54-D6319AF45F85}" type="slidenum">
              <a:rPr lang="ja-JP" altLang="en-US"/>
              <a:pPr/>
              <a:t>14</a:t>
            </a:fld>
            <a:endParaRPr lang="ja-JP" altLang="en-US"/>
          </a:p>
        </p:txBody>
      </p:sp>
      <p:sp>
        <p:nvSpPr>
          <p:cNvPr id="67586" name="Content Placeholder 2"/>
          <p:cNvSpPr txBox="1">
            <a:spLocks/>
          </p:cNvSpPr>
          <p:nvPr/>
        </p:nvSpPr>
        <p:spPr bwMode="auto">
          <a:xfrm>
            <a:off x="457200" y="352425"/>
            <a:ext cx="82296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3200">
                <a:latin typeface="Calibri" pitchFamily="34" charset="0"/>
              </a:rPr>
              <a:t>Events and seminars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800">
                <a:latin typeface="Calibri" pitchFamily="34" charset="0"/>
              </a:rPr>
              <a:t>Periodical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IRIDeS Friday Forum: 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000">
                <a:latin typeface="Calibri" pitchFamily="34" charset="0"/>
              </a:rPr>
              <a:t>Open to public, presentations of the researcher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GEJE watcher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000">
                <a:latin typeface="Calibri" pitchFamily="34" charset="0"/>
              </a:rPr>
              <a:t>Open to public, guests from outside institution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Public seminars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800">
                <a:latin typeface="Calibri" pitchFamily="34" charset="0"/>
              </a:rPr>
              <a:t>Non-Periodical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Public reporting by Tohoku university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000">
                <a:latin typeface="Calibri" pitchFamily="34" charset="0"/>
              </a:rPr>
              <a:t>1 month report, 3 months report, 6 months report, one year anniversary report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Symposium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000">
                <a:latin typeface="Calibri" pitchFamily="34" charset="0"/>
              </a:rPr>
              <a:t>1611 Keicho earthquake 400 year anniversary (Dec. 2011)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E40C222D-3CA1-43B7-AA67-7DB9D1EFB10C}" type="slidenum">
              <a:rPr lang="ja-JP" altLang="en-US"/>
              <a:pPr/>
              <a:t>15</a:t>
            </a:fld>
            <a:endParaRPr lang="ja-JP" altLang="en-US"/>
          </a:p>
        </p:txBody>
      </p:sp>
      <p:sp>
        <p:nvSpPr>
          <p:cNvPr id="68610" name="Content Placeholder 2"/>
          <p:cNvSpPr txBox="1">
            <a:spLocks/>
          </p:cNvSpPr>
          <p:nvPr/>
        </p:nvSpPr>
        <p:spPr bwMode="auto">
          <a:xfrm>
            <a:off x="461963" y="92075"/>
            <a:ext cx="8229600" cy="574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endParaRPr lang="en-US" altLang="ja-JP" sz="32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endParaRPr lang="en-US" altLang="ja-JP" sz="320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3200">
                <a:latin typeface="Calibri" pitchFamily="34" charset="0"/>
              </a:rPr>
              <a:t>Archival project [</a:t>
            </a:r>
            <a:r>
              <a:rPr lang="en-US" altLang="ja-JP" sz="2400">
                <a:latin typeface="Matura MT Script Capitals" pitchFamily="66" charset="0"/>
              </a:rPr>
              <a:t>Michinoku Shinroku Den</a:t>
            </a:r>
            <a:r>
              <a:rPr lang="en-US" altLang="ja-JP" sz="3200">
                <a:latin typeface="Calibri" pitchFamily="34" charset="0"/>
              </a:rPr>
              <a:t>]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800">
                <a:latin typeface="Calibri" pitchFamily="34" charset="0"/>
              </a:rPr>
              <a:t>Collect and archive disaster information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Data will be collected in Tohoku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Collecting different events</a:t>
            </a:r>
            <a:r>
              <a:rPr lang="en-US" altLang="en-US" sz="2400">
                <a:latin typeface="Calibri" pitchFamily="34" charset="0"/>
              </a:rPr>
              <a:t>’</a:t>
            </a:r>
            <a:r>
              <a:rPr lang="en-US" altLang="ja-JP" sz="2400">
                <a:latin typeface="Calibri" pitchFamily="34" charset="0"/>
              </a:rPr>
              <a:t> data, including historic ones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All types of data will be archived for future needs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800">
                <a:latin typeface="Calibri" pitchFamily="34" charset="0"/>
              </a:rPr>
              <a:t>Establish global standard on archival science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800">
                <a:latin typeface="Calibri" pitchFamily="34" charset="0"/>
              </a:rPr>
              <a:t>Will be practical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System to link with government and industry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Linking with education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800">
                <a:latin typeface="Calibri" pitchFamily="34" charset="0"/>
              </a:rPr>
              <a:t>Create new jobs around this system</a:t>
            </a:r>
          </a:p>
        </p:txBody>
      </p:sp>
      <p:pic>
        <p:nvPicPr>
          <p:cNvPr id="3482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201613"/>
            <a:ext cx="7478713" cy="1081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62B118-2CBB-49CF-8270-FEEF16F468E7}" type="slidenum">
              <a:rPr lang="ja-JP" altLang="en-US"/>
              <a:pPr/>
              <a:t>16</a:t>
            </a:fld>
            <a:endParaRPr lang="ja-JP" altLang="en-US"/>
          </a:p>
        </p:txBody>
      </p:sp>
      <p:sp>
        <p:nvSpPr>
          <p:cNvPr id="69634" name="Content Placeholder 2"/>
          <p:cNvSpPr txBox="1">
            <a:spLocks/>
          </p:cNvSpPr>
          <p:nvPr/>
        </p:nvSpPr>
        <p:spPr bwMode="auto">
          <a:xfrm>
            <a:off x="457200" y="352425"/>
            <a:ext cx="8229600" cy="574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3200">
                <a:latin typeface="Calibri" pitchFamily="34" charset="0"/>
              </a:rPr>
              <a:t>Government-academic collaboration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800">
                <a:latin typeface="Calibri" pitchFamily="34" charset="0"/>
              </a:rPr>
              <a:t>National governments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Cabinet office, central disaster management committee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Ministries: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000">
                <a:latin typeface="Calibri" pitchFamily="34" charset="0"/>
              </a:rPr>
              <a:t>Agriculture and fisheries (MAFF)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000">
                <a:latin typeface="Calibri" pitchFamily="34" charset="0"/>
              </a:rPr>
              <a:t>Education, Culture, Sports, Science and Technology (MEXT)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000">
                <a:latin typeface="Calibri" pitchFamily="34" charset="0"/>
              </a:rPr>
              <a:t>Land, Infrastructure, Transport and Tourism (MLIT)</a:t>
            </a:r>
          </a:p>
          <a:p>
            <a:pPr marL="1143000" lvl="2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400">
                <a:latin typeface="Calibri" pitchFamily="34" charset="0"/>
              </a:rPr>
              <a:t>Agencies: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000">
                <a:latin typeface="Calibri" pitchFamily="34" charset="0"/>
              </a:rPr>
              <a:t>Japan Aerospace Exploration Agency (JAXA)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000">
                <a:latin typeface="Calibri" pitchFamily="34" charset="0"/>
              </a:rPr>
              <a:t>Japan International Cooperation Agency (JICA)</a:t>
            </a:r>
          </a:p>
          <a:p>
            <a:pPr marL="1600200" lvl="3" indent="-2286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000">
                <a:latin typeface="Calibri" pitchFamily="34" charset="0"/>
              </a:rPr>
              <a:t>Japan Meteorological Agency (JMA)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800">
                <a:latin typeface="Calibri" pitchFamily="34" charset="0"/>
              </a:rPr>
              <a:t>Prefectural governments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–"/>
            </a:pPr>
            <a:r>
              <a:rPr lang="en-US" altLang="ja-JP" sz="2800">
                <a:latin typeface="Calibri" pitchFamily="34" charset="0"/>
              </a:rPr>
              <a:t>Local governments</a:t>
            </a:r>
            <a:r>
              <a:rPr lang="ja-JP" altLang="en-US" sz="2800">
                <a:latin typeface="Calibri" pitchFamily="34" charset="0"/>
              </a:rPr>
              <a:t>　</a:t>
            </a:r>
            <a:r>
              <a:rPr lang="en-US" altLang="ja-JP" sz="2800">
                <a:latin typeface="Calibri" pitchFamily="34" charset="0"/>
              </a:rPr>
              <a:t>(Cooperative</a:t>
            </a:r>
            <a:r>
              <a:rPr lang="ja-JP" altLang="en-US" sz="2800">
                <a:latin typeface="Calibri" pitchFamily="34" charset="0"/>
              </a:rPr>
              <a:t>　</a:t>
            </a:r>
            <a:r>
              <a:rPr lang="en-US" altLang="ja-JP" sz="2800">
                <a:latin typeface="Calibri" pitchFamily="34" charset="0"/>
              </a:rPr>
              <a:t>Agreements)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Content Placeholder 2"/>
          <p:cNvSpPr>
            <a:spLocks noGrp="1"/>
          </p:cNvSpPr>
          <p:nvPr>
            <p:ph idx="1"/>
          </p:nvPr>
        </p:nvSpPr>
        <p:spPr>
          <a:xfrm>
            <a:off x="471488" y="774700"/>
            <a:ext cx="8229600" cy="5038725"/>
          </a:xfrm>
        </p:spPr>
        <p:txBody>
          <a:bodyPr/>
          <a:lstStyle/>
          <a:p>
            <a:pPr>
              <a:buClr>
                <a:srgbClr val="6600CC"/>
              </a:buClr>
            </a:pPr>
            <a:r>
              <a:rPr lang="en-US" altLang="ja-JP" smtClean="0"/>
              <a:t>Educational program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Establishing a disaster management program for higher education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Aims to educate internationally-prominent researchers in disaster management</a:t>
            </a:r>
          </a:p>
        </p:txBody>
      </p:sp>
      <p:sp>
        <p:nvSpPr>
          <p:cNvPr id="706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3A1499D-1382-4EEE-9A7F-CEE60893710F}" type="slidenum">
              <a:rPr lang="ja-JP" altLang="en-US"/>
              <a:pPr/>
              <a:t>17</a:t>
            </a:fld>
            <a:endParaRPr lang="ja-JP" altLang="en-US"/>
          </a:p>
        </p:txBody>
      </p:sp>
      <p:pic>
        <p:nvPicPr>
          <p:cNvPr id="3686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175" y="3411538"/>
            <a:ext cx="5527675" cy="231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2"/>
          <p:cNvSpPr>
            <a:spLocks noGrp="1"/>
          </p:cNvSpPr>
          <p:nvPr>
            <p:ph idx="1"/>
          </p:nvPr>
        </p:nvSpPr>
        <p:spPr>
          <a:xfrm>
            <a:off x="554038" y="138113"/>
            <a:ext cx="8229600" cy="1690687"/>
          </a:xfrm>
        </p:spPr>
        <p:txBody>
          <a:bodyPr/>
          <a:lstStyle/>
          <a:p>
            <a:pPr>
              <a:buClr>
                <a:srgbClr val="6600CC"/>
              </a:buClr>
            </a:pPr>
            <a:r>
              <a:rPr lang="en-US" altLang="ja-JP" smtClean="0"/>
              <a:t>Inter-graduate School Doctoral Degree Program on Science for Global Safety</a:t>
            </a:r>
          </a:p>
          <a:p>
            <a:pPr>
              <a:buClr>
                <a:srgbClr val="6600CC"/>
              </a:buClr>
            </a:pPr>
            <a:r>
              <a:rPr lang="en-US" altLang="ja-JP" smtClean="0"/>
              <a:t>2012-2018 supported by MEXT</a:t>
            </a:r>
          </a:p>
        </p:txBody>
      </p:sp>
      <p:sp>
        <p:nvSpPr>
          <p:cNvPr id="716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5EC9215-ED95-4A3D-843D-BD1A164951BE}" type="slidenum">
              <a:rPr lang="ja-JP" altLang="en-US"/>
              <a:pPr/>
              <a:t>18</a:t>
            </a:fld>
            <a:endParaRPr lang="ja-JP" altLang="en-US"/>
          </a:p>
        </p:txBody>
      </p:sp>
      <p:pic>
        <p:nvPicPr>
          <p:cNvPr id="71683" name="Picture 2" descr="http://www.g-safety.tohoku.ac.jp/wpdir/wp-content/uploads/2012/12/ppt_img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1849438"/>
            <a:ext cx="553085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角丸四角形 1"/>
          <p:cNvSpPr>
            <a:spLocks noChangeArrowheads="1"/>
          </p:cNvSpPr>
          <p:nvPr/>
        </p:nvSpPr>
        <p:spPr bwMode="auto">
          <a:xfrm>
            <a:off x="2547938" y="1828800"/>
            <a:ext cx="3432175" cy="31908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Top Leader for Global Safety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正方形/長方形 2"/>
          <p:cNvSpPr>
            <a:spLocks noChangeArrowheads="1"/>
          </p:cNvSpPr>
          <p:nvPr/>
        </p:nvSpPr>
        <p:spPr bwMode="auto">
          <a:xfrm>
            <a:off x="1844675" y="2876550"/>
            <a:ext cx="1566863" cy="1003300"/>
          </a:xfrm>
          <a:prstGeom prst="rect">
            <a:avLst/>
          </a:prstGeom>
          <a:solidFill>
            <a:srgbClr val="D9969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Natural Disaster Science</a:t>
            </a:r>
          </a:p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Course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3482975" y="2876550"/>
            <a:ext cx="1555750" cy="1003300"/>
          </a:xfrm>
          <a:prstGeom prst="rect">
            <a:avLst/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Safety and Disaster proof Engineering</a:t>
            </a:r>
          </a:p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Course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5106988" y="2876550"/>
            <a:ext cx="1446212" cy="1003300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Human </a:t>
            </a:r>
          </a:p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Science</a:t>
            </a:r>
          </a:p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Course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正方形/長方形 3"/>
          <p:cNvSpPr>
            <a:spLocks noChangeArrowheads="1"/>
          </p:cNvSpPr>
          <p:nvPr/>
        </p:nvSpPr>
        <p:spPr bwMode="auto">
          <a:xfrm>
            <a:off x="2373313" y="4006850"/>
            <a:ext cx="3944937" cy="236538"/>
          </a:xfrm>
          <a:prstGeom prst="rect">
            <a:avLst/>
          </a:prstGeom>
          <a:solidFill>
            <a:srgbClr val="FFC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Linkage betw. Research and Education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正方形/長方形 4"/>
          <p:cNvSpPr>
            <a:spLocks noChangeArrowheads="1"/>
          </p:cNvSpPr>
          <p:nvPr/>
        </p:nvSpPr>
        <p:spPr bwMode="auto">
          <a:xfrm>
            <a:off x="2249488" y="4427538"/>
            <a:ext cx="1162050" cy="812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Grad. School of</a:t>
            </a:r>
          </a:p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Science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3552825" y="4427538"/>
            <a:ext cx="1235075" cy="812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600">
                <a:solidFill>
                  <a:srgbClr val="FFFFFF"/>
                </a:solidFill>
                <a:latin typeface="Calibri" pitchFamily="34" charset="0"/>
              </a:rPr>
              <a:t>Grad. School of</a:t>
            </a:r>
          </a:p>
          <a:p>
            <a:pPr algn="ctr"/>
            <a:r>
              <a:rPr lang="en-US" altLang="ja-JP" sz="1600">
                <a:solidFill>
                  <a:srgbClr val="FFFFFF"/>
                </a:solidFill>
                <a:latin typeface="Calibri" pitchFamily="34" charset="0"/>
              </a:rPr>
              <a:t>Engineering</a:t>
            </a:r>
            <a:endParaRPr lang="ja-JP" alt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4818063" y="4425950"/>
            <a:ext cx="1162050" cy="8128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Grad. Sch.</a:t>
            </a:r>
          </a:p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Environ.</a:t>
            </a:r>
          </a:p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Science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5989638" y="4427538"/>
            <a:ext cx="1716087" cy="288925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G.S. Letters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5980113" y="4724400"/>
            <a:ext cx="1725612" cy="287338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G.S. Infomatics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auto">
          <a:xfrm>
            <a:off x="5989638" y="5011738"/>
            <a:ext cx="1716087" cy="287337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G.S. Med. Eng.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auto">
          <a:xfrm>
            <a:off x="1952625" y="5392738"/>
            <a:ext cx="1458913" cy="517525"/>
          </a:xfrm>
          <a:prstGeom prst="rect">
            <a:avLst/>
          </a:prstGeom>
          <a:solidFill>
            <a:srgbClr val="FFC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C. Of NE Asian Studies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3482975" y="5378450"/>
            <a:ext cx="1798638" cy="517525"/>
          </a:xfrm>
          <a:prstGeom prst="rect">
            <a:avLst/>
          </a:prstGeom>
          <a:solidFill>
            <a:srgbClr val="FFC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Int. Res. Inst. Desaster Sci.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正方形/長方形 18"/>
          <p:cNvSpPr>
            <a:spLocks noChangeArrowheads="1"/>
          </p:cNvSpPr>
          <p:nvPr/>
        </p:nvSpPr>
        <p:spPr bwMode="auto">
          <a:xfrm>
            <a:off x="5326063" y="5397500"/>
            <a:ext cx="950912" cy="531813"/>
          </a:xfrm>
          <a:prstGeom prst="rect">
            <a:avLst/>
          </a:prstGeom>
          <a:solidFill>
            <a:srgbClr val="FFC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Inst. Fluid Sci.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正方形/長方形 19"/>
          <p:cNvSpPr>
            <a:spLocks noChangeArrowheads="1"/>
          </p:cNvSpPr>
          <p:nvPr/>
        </p:nvSpPr>
        <p:spPr bwMode="auto">
          <a:xfrm>
            <a:off x="6318250" y="5397500"/>
            <a:ext cx="1471613" cy="517525"/>
          </a:xfrm>
          <a:prstGeom prst="rect">
            <a:avLst/>
          </a:prstGeom>
          <a:solidFill>
            <a:srgbClr val="FFC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Center for Aca.Resource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Content Placeholder 2"/>
          <p:cNvSpPr>
            <a:spLocks noGrp="1"/>
          </p:cNvSpPr>
          <p:nvPr>
            <p:ph idx="1"/>
          </p:nvPr>
        </p:nvSpPr>
        <p:spPr>
          <a:xfrm>
            <a:off x="471488" y="774700"/>
            <a:ext cx="8229600" cy="1690688"/>
          </a:xfrm>
        </p:spPr>
        <p:txBody>
          <a:bodyPr/>
          <a:lstStyle/>
          <a:p>
            <a:pPr>
              <a:buClr>
                <a:srgbClr val="6600CC"/>
              </a:buClr>
            </a:pPr>
            <a:r>
              <a:rPr lang="en-US" altLang="ja-JP" smtClean="0"/>
              <a:t>Inter-graduate School Doctoral Degree Program on Science for Global Safety</a:t>
            </a:r>
          </a:p>
          <a:p>
            <a:pPr>
              <a:buClr>
                <a:srgbClr val="6600CC"/>
              </a:buClr>
            </a:pPr>
            <a:r>
              <a:rPr lang="en-US" altLang="ja-JP" smtClean="0"/>
              <a:t>2012-2018 supported by MEXT</a:t>
            </a:r>
          </a:p>
        </p:txBody>
      </p:sp>
      <p:sp>
        <p:nvSpPr>
          <p:cNvPr id="7270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18D7097-F352-4F15-9E5C-216D37E32611}" type="slidenum">
              <a:rPr lang="ja-JP" altLang="en-US"/>
              <a:pPr/>
              <a:t>19</a:t>
            </a:fld>
            <a:endParaRPr lang="ja-JP" altLang="en-US"/>
          </a:p>
        </p:txBody>
      </p:sp>
      <p:pic>
        <p:nvPicPr>
          <p:cNvPr id="72707" name="Picture 2" descr="http://www.g-safety.tohoku.ac.jp/wpdir/wp-content/uploads/2012/12/ppt_img0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33538" y="2649538"/>
            <a:ext cx="72263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3544888" y="3267075"/>
            <a:ext cx="1701800" cy="307975"/>
          </a:xfrm>
          <a:prstGeom prst="rect">
            <a:avLst/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Labo Research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正方形/長方形 6"/>
          <p:cNvSpPr>
            <a:spLocks noChangeArrowheads="1"/>
          </p:cNvSpPr>
          <p:nvPr/>
        </p:nvSpPr>
        <p:spPr bwMode="auto">
          <a:xfrm>
            <a:off x="5399088" y="3265488"/>
            <a:ext cx="2019300" cy="309562"/>
          </a:xfrm>
          <a:prstGeom prst="rect">
            <a:avLst/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Labo Research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正方形/長方形 7"/>
          <p:cNvSpPr>
            <a:spLocks noChangeArrowheads="1"/>
          </p:cNvSpPr>
          <p:nvPr/>
        </p:nvSpPr>
        <p:spPr bwMode="auto">
          <a:xfrm>
            <a:off x="3544888" y="3573463"/>
            <a:ext cx="1701800" cy="307975"/>
          </a:xfrm>
          <a:prstGeom prst="rect">
            <a:avLst/>
          </a:prstGeom>
          <a:solidFill>
            <a:srgbClr val="948A5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600">
                <a:solidFill>
                  <a:srgbClr val="FFFFFF"/>
                </a:solidFill>
                <a:latin typeface="Calibri" pitchFamily="34" charset="0"/>
              </a:rPr>
              <a:t>Multi-disciplinary</a:t>
            </a:r>
            <a:endParaRPr lang="ja-JP" alt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正方形/長方形 8"/>
          <p:cNvSpPr>
            <a:spLocks noChangeArrowheads="1"/>
          </p:cNvSpPr>
          <p:nvPr/>
        </p:nvSpPr>
        <p:spPr bwMode="auto">
          <a:xfrm>
            <a:off x="5419725" y="3575050"/>
            <a:ext cx="2019300" cy="307975"/>
          </a:xfrm>
          <a:prstGeom prst="rect">
            <a:avLst/>
          </a:prstGeom>
          <a:solidFill>
            <a:srgbClr val="948A5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600">
                <a:solidFill>
                  <a:srgbClr val="FFFFFF"/>
                </a:solidFill>
                <a:latin typeface="Calibri" pitchFamily="34" charset="0"/>
              </a:rPr>
              <a:t>Multi-disciplinary</a:t>
            </a:r>
            <a:endParaRPr lang="ja-JP" alt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正方形/長方形 9"/>
          <p:cNvSpPr>
            <a:spLocks noChangeArrowheads="1"/>
          </p:cNvSpPr>
          <p:nvPr/>
        </p:nvSpPr>
        <p:spPr bwMode="auto">
          <a:xfrm>
            <a:off x="3963988" y="3890963"/>
            <a:ext cx="1282700" cy="307975"/>
          </a:xfrm>
          <a:prstGeom prst="rect">
            <a:avLst/>
          </a:prstGeom>
          <a:solidFill>
            <a:srgbClr val="77933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600">
                <a:solidFill>
                  <a:srgbClr val="FFFFFF"/>
                </a:solidFill>
                <a:latin typeface="Calibri" pitchFamily="34" charset="0"/>
              </a:rPr>
              <a:t>Pre-research</a:t>
            </a:r>
            <a:endParaRPr lang="ja-JP" alt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正方形/長方形 10"/>
          <p:cNvSpPr>
            <a:spLocks noChangeArrowheads="1"/>
          </p:cNvSpPr>
          <p:nvPr/>
        </p:nvSpPr>
        <p:spPr bwMode="auto">
          <a:xfrm>
            <a:off x="5440363" y="3890963"/>
            <a:ext cx="2019300" cy="452437"/>
          </a:xfrm>
          <a:prstGeom prst="rect">
            <a:avLst/>
          </a:prstGeom>
          <a:solidFill>
            <a:srgbClr val="77933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600">
                <a:solidFill>
                  <a:srgbClr val="FFFFFF"/>
                </a:solidFill>
                <a:latin typeface="Calibri" pitchFamily="34" charset="0"/>
              </a:rPr>
              <a:t>Research work</a:t>
            </a:r>
            <a:endParaRPr lang="ja-JP" alt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正方形/長方形 11"/>
          <p:cNvSpPr>
            <a:spLocks noChangeArrowheads="1"/>
          </p:cNvSpPr>
          <p:nvPr/>
        </p:nvSpPr>
        <p:spPr bwMode="auto">
          <a:xfrm>
            <a:off x="3963988" y="4181475"/>
            <a:ext cx="1282700" cy="225425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600">
                <a:solidFill>
                  <a:srgbClr val="FFFFFF"/>
                </a:solidFill>
                <a:latin typeface="Calibri" pitchFamily="34" charset="0"/>
              </a:rPr>
              <a:t>Internship</a:t>
            </a:r>
            <a:endParaRPr lang="ja-JP" alt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正方形/長方形 12"/>
          <p:cNvSpPr>
            <a:spLocks noChangeArrowheads="1"/>
          </p:cNvSpPr>
          <p:nvPr/>
        </p:nvSpPr>
        <p:spPr bwMode="auto">
          <a:xfrm>
            <a:off x="5399088" y="4343400"/>
            <a:ext cx="2019300" cy="3111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600">
                <a:solidFill>
                  <a:srgbClr val="FFFFFF"/>
                </a:solidFill>
                <a:latin typeface="Calibri" pitchFamily="34" charset="0"/>
              </a:rPr>
              <a:t>Internship, overseas</a:t>
            </a:r>
            <a:endParaRPr lang="ja-JP" alt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正方形/長方形 13"/>
          <p:cNvSpPr>
            <a:spLocks noChangeArrowheads="1"/>
          </p:cNvSpPr>
          <p:nvPr/>
        </p:nvSpPr>
        <p:spPr bwMode="auto">
          <a:xfrm>
            <a:off x="7366000" y="3265488"/>
            <a:ext cx="750888" cy="1389062"/>
          </a:xfrm>
          <a:prstGeom prst="rect">
            <a:avLst/>
          </a:prstGeom>
          <a:solidFill>
            <a:srgbClr val="77933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600">
                <a:solidFill>
                  <a:srgbClr val="FFFFFF"/>
                </a:solidFill>
                <a:latin typeface="Calibri" pitchFamily="34" charset="0"/>
              </a:rPr>
              <a:t>Research work</a:t>
            </a:r>
            <a:endParaRPr lang="ja-JP" alt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正方形/長方形 14"/>
          <p:cNvSpPr>
            <a:spLocks noChangeArrowheads="1"/>
          </p:cNvSpPr>
          <p:nvPr/>
        </p:nvSpPr>
        <p:spPr bwMode="auto">
          <a:xfrm>
            <a:off x="3508375" y="4406900"/>
            <a:ext cx="1738313" cy="247650"/>
          </a:xfrm>
          <a:prstGeom prst="rect">
            <a:avLst/>
          </a:prstGeom>
          <a:solidFill>
            <a:srgbClr val="31859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600">
                <a:solidFill>
                  <a:srgbClr val="FFFFFF"/>
                </a:solidFill>
                <a:latin typeface="Calibri" pitchFamily="34" charset="0"/>
              </a:rPr>
              <a:t>Communication</a:t>
            </a:r>
            <a:endParaRPr lang="ja-JP" altLang="en-US" sz="16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正方形/長方形 15"/>
          <p:cNvSpPr>
            <a:spLocks noChangeArrowheads="1"/>
          </p:cNvSpPr>
          <p:nvPr/>
        </p:nvSpPr>
        <p:spPr bwMode="auto">
          <a:xfrm>
            <a:off x="3525838" y="3881438"/>
            <a:ext cx="531812" cy="525462"/>
          </a:xfrm>
          <a:prstGeom prst="rect">
            <a:avLst/>
          </a:prstGeom>
          <a:solidFill>
            <a:srgbClr val="B3A2C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100">
                <a:solidFill>
                  <a:srgbClr val="FFFFFF"/>
                </a:solidFill>
                <a:latin typeface="Calibri" pitchFamily="34" charset="0"/>
              </a:rPr>
              <a:t>foundation</a:t>
            </a:r>
            <a:endParaRPr lang="ja-JP" altLang="en-US" sz="11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7" name="正方形/長方形 16"/>
          <p:cNvSpPr>
            <a:spLocks noChangeArrowheads="1"/>
          </p:cNvSpPr>
          <p:nvPr/>
        </p:nvSpPr>
        <p:spPr bwMode="auto">
          <a:xfrm>
            <a:off x="3424238" y="5002213"/>
            <a:ext cx="1738312" cy="246062"/>
          </a:xfrm>
          <a:prstGeom prst="rect">
            <a:avLst/>
          </a:prstGeom>
          <a:solidFill>
            <a:srgbClr val="31859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600" dirty="0" smtClean="0">
                <a:solidFill>
                  <a:srgbClr val="FFFFFF"/>
                </a:solidFill>
                <a:latin typeface="Calibri" pitchFamily="34" charset="0"/>
              </a:rPr>
              <a:t>Research</a:t>
            </a:r>
            <a:endParaRPr lang="ja-JP" alt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正方形/長方形 17"/>
          <p:cNvSpPr>
            <a:spLocks noChangeArrowheads="1"/>
          </p:cNvSpPr>
          <p:nvPr/>
        </p:nvSpPr>
        <p:spPr bwMode="auto">
          <a:xfrm>
            <a:off x="5440362" y="5002213"/>
            <a:ext cx="2676525" cy="275431"/>
          </a:xfrm>
          <a:prstGeom prst="rect">
            <a:avLst/>
          </a:prstGeom>
          <a:solidFill>
            <a:srgbClr val="31859C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1600" dirty="0" smtClean="0">
                <a:solidFill>
                  <a:srgbClr val="FFFFFF"/>
                </a:solidFill>
                <a:latin typeface="Calibri" pitchFamily="34" charset="0"/>
              </a:rPr>
              <a:t>Research</a:t>
            </a:r>
            <a:endParaRPr lang="ja-JP" altLang="en-US" sz="160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正方形/長方形 18"/>
          <p:cNvSpPr/>
          <p:nvPr/>
        </p:nvSpPr>
        <p:spPr>
          <a:xfrm>
            <a:off x="3424238" y="5311512"/>
            <a:ext cx="1738312" cy="3357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Lectures</a:t>
            </a:r>
            <a:endParaRPr kumimoji="1" lang="ja-JP" altLang="en-US" dirty="0"/>
          </a:p>
        </p:txBody>
      </p:sp>
      <p:sp>
        <p:nvSpPr>
          <p:cNvPr id="20" name="正方形/長方形 19"/>
          <p:cNvSpPr/>
          <p:nvPr/>
        </p:nvSpPr>
        <p:spPr>
          <a:xfrm>
            <a:off x="5440362" y="5311512"/>
            <a:ext cx="1925637" cy="33575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ja-JP" dirty="0" smtClean="0"/>
              <a:t>Lectures</a:t>
            </a:r>
            <a:endParaRPr kumimoji="1" lang="ja-JP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Content Placeholder 2"/>
          <p:cNvSpPr>
            <a:spLocks noGrp="1"/>
          </p:cNvSpPr>
          <p:nvPr>
            <p:ph idx="1"/>
          </p:nvPr>
        </p:nvSpPr>
        <p:spPr>
          <a:xfrm>
            <a:off x="457200" y="542925"/>
            <a:ext cx="8229600" cy="5584825"/>
          </a:xfrm>
        </p:spPr>
        <p:txBody>
          <a:bodyPr/>
          <a:lstStyle/>
          <a:p>
            <a:pPr>
              <a:buClr>
                <a:srgbClr val="6600CC"/>
              </a:buClr>
            </a:pPr>
            <a:r>
              <a:rPr lang="en-US" altLang="ja-JP" smtClean="0"/>
              <a:t>IRIDeS overview: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IRIDeS: International Research Institute of </a:t>
            </a:r>
            <a:br>
              <a:rPr lang="en-US" altLang="ja-JP" smtClean="0"/>
            </a:br>
            <a:r>
              <a:rPr lang="en-US" altLang="ja-JP" smtClean="0"/>
              <a:t>Disaster Science 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Founded in Tohoku University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Tohoku U. : one of a few universities worldwide to experience a historic mega-disaster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Established on April 1, 2012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7 departments, 37 areas of specialization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Approximately 100 researchers 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Annual budget: JPY 800 million ($10 million); secured for the first 10 years</a:t>
            </a:r>
          </a:p>
          <a:p>
            <a:pPr>
              <a:buClr>
                <a:srgbClr val="6600CC"/>
              </a:buClr>
            </a:pPr>
            <a:endParaRPr lang="en-US" altLang="ja-JP" smtClean="0"/>
          </a:p>
          <a:p>
            <a:pPr>
              <a:buClr>
                <a:srgbClr val="6600CC"/>
              </a:buClr>
            </a:pPr>
            <a:endParaRPr lang="en-US" altLang="ja-JP" smtClean="0"/>
          </a:p>
        </p:txBody>
      </p:sp>
      <p:sp>
        <p:nvSpPr>
          <p:cNvPr id="1945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F75231-1815-4A5C-9B85-4F7AAC930875}" type="slidenum">
              <a:rPr lang="ja-JP" altLang="en-US"/>
              <a:pPr/>
              <a:t>2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Title 1"/>
          <p:cNvSpPr>
            <a:spLocks noGrp="1"/>
          </p:cNvSpPr>
          <p:nvPr>
            <p:ph type="title"/>
          </p:nvPr>
        </p:nvSpPr>
        <p:spPr>
          <a:xfrm>
            <a:off x="1003300" y="2265363"/>
            <a:ext cx="4114800" cy="1149350"/>
          </a:xfrm>
        </p:spPr>
        <p:txBody>
          <a:bodyPr/>
          <a:lstStyle/>
          <a:p>
            <a:pPr algn="l"/>
            <a:r>
              <a:rPr lang="en-US" altLang="ja-JP" b="1" smtClean="0"/>
              <a:t>Thank you!</a:t>
            </a:r>
            <a:endParaRPr lang="en-US" altLang="ja-JP" sz="2800" b="1" smtClean="0"/>
          </a:p>
        </p:txBody>
      </p:sp>
      <p:sp>
        <p:nvSpPr>
          <p:cNvPr id="7373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5D833C3-984C-499A-B4DC-852832CC7932}" type="slidenum">
              <a:rPr lang="ja-JP" altLang="en-US"/>
              <a:pPr/>
              <a:t>20</a:t>
            </a:fld>
            <a:endParaRPr lang="ja-JP" altLang="en-US"/>
          </a:p>
        </p:txBody>
      </p:sp>
      <p:pic>
        <p:nvPicPr>
          <p:cNvPr id="3789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4425" y="0"/>
            <a:ext cx="167957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  <p:sp>
        <p:nvSpPr>
          <p:cNvPr id="73732" name="Title 1"/>
          <p:cNvSpPr txBox="1">
            <a:spLocks/>
          </p:cNvSpPr>
          <p:nvPr/>
        </p:nvSpPr>
        <p:spPr bwMode="auto">
          <a:xfrm>
            <a:off x="1003300" y="3790950"/>
            <a:ext cx="6570663" cy="1935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/>
            <a:r>
              <a:rPr lang="en-US" altLang="ja-JP" sz="2800" b="1">
                <a:solidFill>
                  <a:srgbClr val="4D009A"/>
                </a:solidFill>
                <a:latin typeface="Calibri" pitchFamily="34" charset="0"/>
              </a:rPr>
              <a:t>URLs:</a:t>
            </a:r>
            <a:endParaRPr lang="en-US" altLang="ja-JP" sz="2800" b="1">
              <a:solidFill>
                <a:srgbClr val="4D009A"/>
              </a:solidFill>
              <a:latin typeface="Calibri" pitchFamily="34" charset="0"/>
              <a:hlinkClick r:id="rId3"/>
            </a:endParaRPr>
          </a:p>
          <a:p>
            <a:pPr eaLnBrk="0" hangingPunct="0"/>
            <a:r>
              <a:rPr lang="en-US" altLang="ja-JP" sz="2800">
                <a:solidFill>
                  <a:srgbClr val="4D009A"/>
                </a:solidFill>
                <a:latin typeface="Calibri" pitchFamily="34" charset="0"/>
                <a:hlinkClick r:id="rId3"/>
              </a:rPr>
              <a:t>http://irides.tohoku.ac.jp/eng/index.html</a:t>
            </a:r>
            <a:r>
              <a:rPr lang="en-US" altLang="ja-JP" sz="2800">
                <a:solidFill>
                  <a:srgbClr val="4D009A"/>
                </a:solidFill>
                <a:latin typeface="Calibri" pitchFamily="34" charset="0"/>
              </a:rPr>
              <a:t/>
            </a:r>
            <a:br>
              <a:rPr lang="en-US" altLang="ja-JP" sz="2800">
                <a:solidFill>
                  <a:srgbClr val="4D009A"/>
                </a:solidFill>
                <a:latin typeface="Calibri" pitchFamily="34" charset="0"/>
              </a:rPr>
            </a:br>
            <a:r>
              <a:rPr lang="en-US" altLang="ja-JP" sz="2800">
                <a:solidFill>
                  <a:srgbClr val="4D009A"/>
                </a:solidFill>
                <a:latin typeface="Calibri" pitchFamily="34" charset="0"/>
                <a:hlinkClick r:id="rId4"/>
              </a:rPr>
              <a:t>http://irides.tohoku.ac.jp/index.html</a:t>
            </a:r>
            <a:r>
              <a:rPr lang="en-US" altLang="ja-JP" sz="2800">
                <a:solidFill>
                  <a:srgbClr val="4D009A"/>
                </a:solidFill>
                <a:latin typeface="Calibri" pitchFamily="34" charset="0"/>
              </a:rPr>
              <a:t/>
            </a:r>
            <a:br>
              <a:rPr lang="en-US" altLang="ja-JP" sz="2800">
                <a:solidFill>
                  <a:srgbClr val="4D009A"/>
                </a:solidFill>
                <a:latin typeface="Calibri" pitchFamily="34" charset="0"/>
              </a:rPr>
            </a:br>
            <a:endParaRPr lang="en-US" altLang="ja-JP" sz="2800">
              <a:solidFill>
                <a:srgbClr val="4D009A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>
          <a:xfrm>
            <a:off x="457200" y="141288"/>
            <a:ext cx="8229600" cy="677862"/>
          </a:xfrm>
        </p:spPr>
        <p:txBody>
          <a:bodyPr/>
          <a:lstStyle/>
          <a:p>
            <a:r>
              <a:rPr lang="en-US" altLang="ja-JP" b="1" smtClean="0">
                <a:solidFill>
                  <a:srgbClr val="6600CC"/>
                </a:solidFill>
              </a:rPr>
              <a:t>March 11, 2011 disaster and IRIDeS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403850"/>
          </a:xfrm>
        </p:spPr>
        <p:txBody>
          <a:bodyPr/>
          <a:lstStyle/>
          <a:p>
            <a:pPr>
              <a:buClr>
                <a:srgbClr val="6600CC"/>
              </a:buClr>
            </a:pPr>
            <a:r>
              <a:rPr lang="en-US" altLang="ja-JP" sz="2800" smtClean="0"/>
              <a:t>March 11, 2011 disaster</a:t>
            </a:r>
          </a:p>
          <a:p>
            <a:pPr lvl="1">
              <a:buClr>
                <a:srgbClr val="6600CC"/>
              </a:buClr>
            </a:pPr>
            <a:r>
              <a:rPr lang="en-US" altLang="ja-JP" sz="2400" smtClean="0"/>
              <a:t>Costliest disaster in history from triple tragedy</a:t>
            </a:r>
            <a:r>
              <a:rPr lang="en-US" altLang="ja-JP" smtClean="0"/>
              <a:t> 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JPY 16.9 trillion ($210 billion)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e.g. $81 billion (JPY 6.5 trillion) for Hurricane Katrina </a:t>
            </a:r>
          </a:p>
          <a:p>
            <a:pPr lvl="1">
              <a:buClr>
                <a:srgbClr val="6600CC"/>
              </a:buClr>
            </a:pPr>
            <a:r>
              <a:rPr lang="en-US" altLang="ja-JP" sz="2400" smtClean="0"/>
              <a:t>Uncovered limitations of modern science and technology 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Large-scale disaster impacts can’t be prevented</a:t>
            </a:r>
          </a:p>
          <a:p>
            <a:pPr lvl="2">
              <a:buClr>
                <a:srgbClr val="6600CC"/>
              </a:buClr>
            </a:pPr>
            <a:r>
              <a:rPr lang="en-US" altLang="ja-JP" smtClean="0">
                <a:solidFill>
                  <a:srgbClr val="1F497D"/>
                </a:solidFill>
              </a:rPr>
              <a:t>Need longer time horizons </a:t>
            </a:r>
            <a:r>
              <a:rPr lang="en-US" altLang="ja-JP" smtClean="0"/>
              <a:t>for better understanding; importance of referencing ancient documents</a:t>
            </a:r>
          </a:p>
          <a:p>
            <a:pPr lvl="1">
              <a:buClr>
                <a:srgbClr val="6600CC"/>
              </a:buClr>
            </a:pPr>
            <a:r>
              <a:rPr lang="en-US" altLang="ja-JP" sz="2400" smtClean="0"/>
              <a:t>Holistic approach is needed </a:t>
            </a:r>
            <a:r>
              <a:rPr lang="en-US" altLang="ja-JP" sz="2400" smtClean="0">
                <a:solidFill>
                  <a:schemeClr val="accent2"/>
                </a:solidFill>
              </a:rPr>
              <a:t>to respond to mega-scale disasters</a:t>
            </a:r>
          </a:p>
          <a:p>
            <a:pPr lvl="2">
              <a:buClr>
                <a:srgbClr val="6600CC"/>
              </a:buClr>
            </a:pPr>
            <a:r>
              <a:rPr lang="en-US" altLang="ja-JP" smtClean="0">
                <a:solidFill>
                  <a:srgbClr val="1F497D"/>
                </a:solidFill>
              </a:rPr>
              <a:t>Need wider spatial horizons </a:t>
            </a:r>
            <a:r>
              <a:rPr lang="en-US" altLang="ja-JP" smtClean="0"/>
              <a:t>for  getting enough cases and experiences : </a:t>
            </a:r>
            <a:r>
              <a:rPr lang="en-US" altLang="ja-JP" smtClean="0">
                <a:solidFill>
                  <a:srgbClr val="604A7B"/>
                </a:solidFill>
              </a:rPr>
              <a:t>International cooperative research </a:t>
            </a:r>
          </a:p>
          <a:p>
            <a:pPr>
              <a:buClr>
                <a:srgbClr val="6600CC"/>
              </a:buClr>
            </a:pPr>
            <a:endParaRPr lang="en-US" altLang="ja-JP" smtClean="0"/>
          </a:p>
          <a:p>
            <a:pPr>
              <a:buClr>
                <a:srgbClr val="6600CC"/>
              </a:buClr>
            </a:pPr>
            <a:endParaRPr lang="en-US" altLang="ja-JP" smtClean="0"/>
          </a:p>
        </p:txBody>
      </p:sp>
      <p:sp>
        <p:nvSpPr>
          <p:cNvPr id="1638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80C2783-7629-40F7-991D-29CA6ABC9FC4}" type="slidenum">
              <a:rPr lang="ja-JP" altLang="en-US"/>
              <a:pPr/>
              <a:t>21</a:t>
            </a:fld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 2"/>
          <p:cNvGraphicFramePr>
            <a:graphicFrameLocks noGrp="1"/>
          </p:cNvGraphicFramePr>
          <p:nvPr/>
        </p:nvGraphicFramePr>
        <p:xfrm>
          <a:off x="179388" y="1125538"/>
          <a:ext cx="8785225" cy="5145391"/>
        </p:xfrm>
        <a:graphic>
          <a:graphicData uri="http://schemas.openxmlformats.org/drawingml/2006/table">
            <a:tbl>
              <a:tblPr/>
              <a:tblGrid>
                <a:gridCol w="3514725"/>
                <a:gridCol w="5270500"/>
              </a:tblGrid>
              <a:tr h="944563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Disaster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メイリオ" pitchFamily="50" charset="-128"/>
                      </a:endParaRPr>
                    </a:p>
                  </a:txBody>
                  <a:tcPr marL="91443" marR="91443"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Disaster Institute settled in Major National University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メイリオ" pitchFamily="50" charset="-128"/>
                      </a:endParaRPr>
                    </a:p>
                  </a:txBody>
                  <a:tcPr marL="288008" marR="91443"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1923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Great Kanto Earthquake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メイリオ" pitchFamily="50" charset="-128"/>
                      </a:endParaRPr>
                    </a:p>
                  </a:txBody>
                  <a:tcPr marL="91443" marR="91443"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The University of Tokyo 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Earthquake 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Research Institute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</a:rPr>
                        <a:t>（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1925-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</a:rPr>
                        <a:t>）</a:t>
                      </a:r>
                    </a:p>
                  </a:txBody>
                  <a:tcPr marL="288008" marR="91443" marT="45713" marB="45713"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1950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Typhoon Jane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メイリオ" pitchFamily="50" charset="-128"/>
                      </a:endParaRPr>
                    </a:p>
                  </a:txBody>
                  <a:tcPr marL="91443" marR="91443"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Kyoto University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Disaster Prevention 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Research Institute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</a:rPr>
                        <a:t>（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1951-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</a:rPr>
                        <a:t>）</a:t>
                      </a:r>
                    </a:p>
                  </a:txBody>
                  <a:tcPr marL="288008" marR="91443"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2011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GEJE and Tsunami</a:t>
                      </a:r>
                      <a:endParaRPr kumimoji="1" lang="ja-JP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メイリオ" pitchFamily="50" charset="-128"/>
                      </a:endParaRPr>
                    </a:p>
                  </a:txBody>
                  <a:tcPr marL="91443" marR="91443"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Tohoku University International Research Institute of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Disaster Science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</a:rPr>
                        <a:t>（</a:t>
                      </a:r>
                      <a:r>
                        <a:rPr kumimoji="1" lang="en-US" altLang="ja-JP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  <a:cs typeface="Arial" pitchFamily="34" charset="0"/>
                        </a:rPr>
                        <a:t>2012-</a:t>
                      </a:r>
                      <a:r>
                        <a:rPr kumimoji="1" lang="ja-JP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メイリオ" pitchFamily="50" charset="-128"/>
                        </a:rPr>
                        <a:t>）</a:t>
                      </a:r>
                    </a:p>
                  </a:txBody>
                  <a:tcPr marL="288008" marR="91443" marT="45713" marB="45713"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8445" name="スライド番号プレースホルダー 4"/>
          <p:cNvSpPr txBox="1">
            <a:spLocks noGrp="1"/>
          </p:cNvSpPr>
          <p:nvPr/>
        </p:nvSpPr>
        <p:spPr bwMode="auto">
          <a:xfrm>
            <a:off x="7040563" y="6572250"/>
            <a:ext cx="2133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/>
            <a:fld id="{FA486D0B-3F35-41F2-A634-CE2E375E9087}" type="slidenum">
              <a:rPr lang="ja-JP" altLang="en-US" sz="1200">
                <a:ea typeface="メイリオ" pitchFamily="50" charset="-128"/>
                <a:cs typeface="メイリオ" pitchFamily="50" charset="-128"/>
              </a:rPr>
              <a:pPr algn="r"/>
              <a:t>22</a:t>
            </a:fld>
            <a:endParaRPr lang="en-US" altLang="ja-JP" sz="1200">
              <a:cs typeface="Arial" pitchFamily="34" charset="0"/>
            </a:endParaRPr>
          </a:p>
        </p:txBody>
      </p:sp>
      <p:cxnSp>
        <p:nvCxnSpPr>
          <p:cNvPr id="4" name="直線矢印コネクタ 3"/>
          <p:cNvCxnSpPr/>
          <p:nvPr/>
        </p:nvCxnSpPr>
        <p:spPr>
          <a:xfrm>
            <a:off x="3563938" y="2533650"/>
            <a:ext cx="360362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線矢印コネクタ 5"/>
          <p:cNvCxnSpPr/>
          <p:nvPr/>
        </p:nvCxnSpPr>
        <p:spPr>
          <a:xfrm>
            <a:off x="3563938" y="3933825"/>
            <a:ext cx="360362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線矢印コネクタ 6"/>
          <p:cNvCxnSpPr/>
          <p:nvPr/>
        </p:nvCxnSpPr>
        <p:spPr>
          <a:xfrm>
            <a:off x="3563938" y="5373688"/>
            <a:ext cx="360362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1" name="Picture 2" descr="http://www.insc.tohoku.ac.jp/handbook/handbook_e/img/campus0_l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3575" y="0"/>
            <a:ext cx="5735638" cy="475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2" name="Picture 4" descr="http://campus.bureau.tohoku.ac.jp/tu_pic/mp_haichi_pic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4086225"/>
            <a:ext cx="4905375" cy="277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正方形/長方形 1"/>
          <p:cNvSpPr>
            <a:spLocks noChangeArrowheads="1"/>
          </p:cNvSpPr>
          <p:nvPr/>
        </p:nvSpPr>
        <p:spPr bwMode="auto">
          <a:xfrm>
            <a:off x="2959100" y="2565400"/>
            <a:ext cx="360363" cy="933450"/>
          </a:xfrm>
          <a:prstGeom prst="rect">
            <a:avLst/>
          </a:prstGeom>
          <a:gradFill rotWithShape="1">
            <a:gsLst>
              <a:gs pos="0">
                <a:srgbClr val="FFEBDB"/>
              </a:gs>
              <a:gs pos="64999">
                <a:srgbClr val="FFD0AA"/>
              </a:gs>
              <a:gs pos="100000">
                <a:srgbClr val="FFBE86"/>
              </a:gs>
            </a:gsLst>
            <a:lin ang="5400000" scaled="1"/>
          </a:gradFill>
          <a:ln w="9525">
            <a:solidFill>
              <a:srgbClr val="F69240"/>
            </a:solidFill>
            <a:miter lim="800000"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/>
        </p:nvSpPr>
        <p:spPr>
          <a:xfrm>
            <a:off x="1979613" y="4581525"/>
            <a:ext cx="215900" cy="287338"/>
          </a:xfrm>
          <a:prstGeom prst="rect">
            <a:avLst/>
          </a:prstGeom>
          <a:solidFill>
            <a:srgbClr val="4F81BD">
              <a:alpha val="20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61445" name="テキスト ボックス 7"/>
          <p:cNvSpPr txBox="1">
            <a:spLocks noChangeArrowheads="1"/>
          </p:cNvSpPr>
          <p:nvPr/>
        </p:nvSpPr>
        <p:spPr bwMode="auto">
          <a:xfrm>
            <a:off x="2195513" y="3440113"/>
            <a:ext cx="17748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AOBAYAMA</a:t>
            </a:r>
          </a:p>
          <a:p>
            <a:r>
              <a:rPr lang="en-US" altLang="ja-JP"/>
              <a:t>NEW CAMPUS</a:t>
            </a:r>
            <a:endParaRPr lang="ja-JP" altLang="en-US"/>
          </a:p>
        </p:txBody>
      </p:sp>
      <p:sp>
        <p:nvSpPr>
          <p:cNvPr id="614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09EF5F8-4A92-4C6F-AE48-677A6C6CB3F7}" type="slidenum">
              <a:rPr lang="ja-JP" altLang="en-US"/>
              <a:pPr/>
              <a:t>23</a:t>
            </a:fld>
            <a:endParaRPr lang="ja-JP" altLang="en-US"/>
          </a:p>
        </p:txBody>
      </p:sp>
      <p:sp>
        <p:nvSpPr>
          <p:cNvPr id="61447" name="Content Placeholder 2"/>
          <p:cNvSpPr txBox="1">
            <a:spLocks/>
          </p:cNvSpPr>
          <p:nvPr/>
        </p:nvSpPr>
        <p:spPr bwMode="auto">
          <a:xfrm>
            <a:off x="5445125" y="4640263"/>
            <a:ext cx="3424238" cy="147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lvl="1" indent="-3429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r>
              <a:rPr lang="en-US" altLang="ja-JP" sz="2800" dirty="0">
                <a:latin typeface="Calibri" pitchFamily="34" charset="0"/>
              </a:rPr>
              <a:t>Permanent space for the institution </a:t>
            </a:r>
            <a:r>
              <a:rPr lang="en-US" altLang="ja-JP" sz="2800" dirty="0" smtClean="0">
                <a:latin typeface="Calibri" pitchFamily="34" charset="0"/>
              </a:rPr>
              <a:t>has just prepared!</a:t>
            </a:r>
            <a:endParaRPr lang="en-US" altLang="ja-JP" sz="2800" dirty="0">
              <a:latin typeface="Calibri" pitchFamily="34" charset="0"/>
            </a:endParaRPr>
          </a:p>
          <a:p>
            <a:pPr marL="342900" indent="-342900" eaLnBrk="0" hangingPunct="0">
              <a:spcBef>
                <a:spcPct val="20000"/>
              </a:spcBef>
              <a:buClr>
                <a:srgbClr val="6600CC"/>
              </a:buClr>
              <a:buFont typeface="Arial" pitchFamily="34" charset="0"/>
              <a:buChar char="•"/>
            </a:pPr>
            <a:endParaRPr lang="en-US" altLang="ja-JP" sz="3200" dirty="0">
              <a:latin typeface="Calibri" pitchFamily="34" charset="0"/>
            </a:endParaRPr>
          </a:p>
        </p:txBody>
      </p:sp>
      <p:pic>
        <p:nvPicPr>
          <p:cNvPr id="61449" name="図 4" descr="DSCN3530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275" y="0"/>
            <a:ext cx="2917825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50" name="テキスト ボックス 5"/>
          <p:cNvSpPr txBox="1">
            <a:spLocks noChangeArrowheads="1"/>
          </p:cNvSpPr>
          <p:nvPr/>
        </p:nvSpPr>
        <p:spPr bwMode="auto">
          <a:xfrm>
            <a:off x="41275" y="2189163"/>
            <a:ext cx="298291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 err="1"/>
              <a:t>IRIDeS</a:t>
            </a:r>
            <a:r>
              <a:rPr lang="en-US" altLang="ja-JP" dirty="0"/>
              <a:t> Building, </a:t>
            </a:r>
            <a:r>
              <a:rPr lang="en-US" altLang="ja-JP" dirty="0" smtClean="0"/>
              <a:t>opened </a:t>
            </a:r>
            <a:r>
              <a:rPr lang="en-US" altLang="ja-JP" dirty="0"/>
              <a:t>this </a:t>
            </a:r>
            <a:r>
              <a:rPr lang="en-US" altLang="ja-JP" dirty="0" smtClean="0"/>
              <a:t>Autumn.</a:t>
            </a:r>
            <a:endParaRPr lang="ja-JP" altLang="en-US" dirty="0"/>
          </a:p>
        </p:txBody>
      </p:sp>
      <p:sp>
        <p:nvSpPr>
          <p:cNvPr id="7" name="星 5 6"/>
          <p:cNvSpPr>
            <a:spLocks/>
          </p:cNvSpPr>
          <p:nvPr/>
        </p:nvSpPr>
        <p:spPr bwMode="auto">
          <a:xfrm>
            <a:off x="3024188" y="2744788"/>
            <a:ext cx="179387" cy="180975"/>
          </a:xfrm>
          <a:custGeom>
            <a:avLst/>
            <a:gdLst>
              <a:gd name="T0" fmla="*/ 0 w 179387"/>
              <a:gd name="T1" fmla="*/ 69126 h 180975"/>
              <a:gd name="T2" fmla="*/ 68520 w 179387"/>
              <a:gd name="T3" fmla="*/ 69127 h 180975"/>
              <a:gd name="T4" fmla="*/ 89694 w 179387"/>
              <a:gd name="T5" fmla="*/ 0 h 180975"/>
              <a:gd name="T6" fmla="*/ 110867 w 179387"/>
              <a:gd name="T7" fmla="*/ 69127 h 180975"/>
              <a:gd name="T8" fmla="*/ 179387 w 179387"/>
              <a:gd name="T9" fmla="*/ 69126 h 180975"/>
              <a:gd name="T10" fmla="*/ 123953 w 179387"/>
              <a:gd name="T11" fmla="*/ 111848 h 180975"/>
              <a:gd name="T12" fmla="*/ 145127 w 179387"/>
              <a:gd name="T13" fmla="*/ 180975 h 180975"/>
              <a:gd name="T14" fmla="*/ 89694 w 179387"/>
              <a:gd name="T15" fmla="*/ 138252 h 180975"/>
              <a:gd name="T16" fmla="*/ 34260 w 179387"/>
              <a:gd name="T17" fmla="*/ 180975 h 180975"/>
              <a:gd name="T18" fmla="*/ 55434 w 179387"/>
              <a:gd name="T19" fmla="*/ 111848 h 180975"/>
              <a:gd name="T20" fmla="*/ 0 w 179387"/>
              <a:gd name="T21" fmla="*/ 69126 h 180975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179387" h="180975">
                <a:moveTo>
                  <a:pt x="0" y="69126"/>
                </a:moveTo>
                <a:lnTo>
                  <a:pt x="68520" y="69127"/>
                </a:lnTo>
                <a:lnTo>
                  <a:pt x="89694" y="0"/>
                </a:lnTo>
                <a:lnTo>
                  <a:pt x="110867" y="69127"/>
                </a:lnTo>
                <a:lnTo>
                  <a:pt x="179387" y="69126"/>
                </a:lnTo>
                <a:lnTo>
                  <a:pt x="123953" y="111848"/>
                </a:lnTo>
                <a:lnTo>
                  <a:pt x="145127" y="180975"/>
                </a:lnTo>
                <a:lnTo>
                  <a:pt x="89694" y="138252"/>
                </a:lnTo>
                <a:lnTo>
                  <a:pt x="34260" y="180975"/>
                </a:lnTo>
                <a:lnTo>
                  <a:pt x="55434" y="111848"/>
                </a:lnTo>
                <a:lnTo>
                  <a:pt x="0" y="69126"/>
                </a:lnTo>
                <a:close/>
              </a:path>
            </a:pathLst>
          </a:custGeom>
          <a:gradFill rotWithShape="1">
            <a:gsLst>
              <a:gs pos="0">
                <a:srgbClr val="FF9A99"/>
              </a:gs>
              <a:gs pos="100000">
                <a:srgbClr val="D1403C"/>
              </a:gs>
            </a:gsLst>
            <a:lin ang="5400000"/>
          </a:gradFill>
          <a:ln w="9525" cap="flat" cmpd="sng">
            <a:solidFill>
              <a:srgbClr val="BE4B48"/>
            </a:solidFill>
            <a:prstDash val="solid"/>
            <a:round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endParaRPr lang="ja-JP" altLang="en-US"/>
          </a:p>
        </p:txBody>
      </p:sp>
      <p:sp>
        <p:nvSpPr>
          <p:cNvPr id="13" name="円形吹き出し 12"/>
          <p:cNvSpPr>
            <a:spLocks noChangeArrowheads="1"/>
          </p:cNvSpPr>
          <p:nvPr/>
        </p:nvSpPr>
        <p:spPr bwMode="auto">
          <a:xfrm>
            <a:off x="5559955" y="6115050"/>
            <a:ext cx="1279525" cy="742950"/>
          </a:xfrm>
          <a:prstGeom prst="wedgeEllipseCallout">
            <a:avLst>
              <a:gd name="adj1" fmla="val -317999"/>
              <a:gd name="adj2" fmla="val -22578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>
                <a:solidFill>
                  <a:srgbClr val="FFFFFF"/>
                </a:solidFill>
                <a:latin typeface="Calibri" pitchFamily="34" charset="0"/>
              </a:rPr>
              <a:t>You are here!</a:t>
            </a:r>
            <a:endParaRPr lang="ja-JP" altLang="en-US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82550" y="195263"/>
            <a:ext cx="9226550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4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1893D17-3471-4057-ABB2-9D86668A114A}" type="slidenum">
              <a:rPr lang="ja-JP" altLang="en-US"/>
              <a:pPr/>
              <a:t>24</a:t>
            </a:fld>
            <a:endParaRPr lang="ja-JP" altLang="en-US"/>
          </a:p>
        </p:txBody>
      </p:sp>
      <p:pic>
        <p:nvPicPr>
          <p:cNvPr id="64515" name="図 3" descr="DSCN353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4300" y="0"/>
            <a:ext cx="2460625" cy="184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フリーフォーム 16"/>
          <p:cNvSpPr/>
          <p:nvPr/>
        </p:nvSpPr>
        <p:spPr bwMode="auto">
          <a:xfrm>
            <a:off x="3525838" y="4494213"/>
            <a:ext cx="3006725" cy="827087"/>
          </a:xfrm>
          <a:custGeom>
            <a:avLst/>
            <a:gdLst>
              <a:gd name="connsiteX0" fmla="*/ 0 w 3007604"/>
              <a:gd name="connsiteY0" fmla="*/ 0 h 826265"/>
              <a:gd name="connsiteX1" fmla="*/ 3007604 w 3007604"/>
              <a:gd name="connsiteY1" fmla="*/ 33051 h 826265"/>
              <a:gd name="connsiteX2" fmla="*/ 2181339 w 3007604"/>
              <a:gd name="connsiteY2" fmla="*/ 132202 h 826265"/>
              <a:gd name="connsiteX3" fmla="*/ 1288973 w 3007604"/>
              <a:gd name="connsiteY3" fmla="*/ 396607 h 826265"/>
              <a:gd name="connsiteX4" fmla="*/ 694062 w 3007604"/>
              <a:gd name="connsiteY4" fmla="*/ 561860 h 826265"/>
              <a:gd name="connsiteX5" fmla="*/ 33050 w 3007604"/>
              <a:gd name="connsiteY5" fmla="*/ 826265 h 826265"/>
              <a:gd name="connsiteX6" fmla="*/ 0 w 3007604"/>
              <a:gd name="connsiteY6" fmla="*/ 0 h 826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7604" h="826265">
                <a:moveTo>
                  <a:pt x="0" y="0"/>
                </a:moveTo>
                <a:lnTo>
                  <a:pt x="3007604" y="33051"/>
                </a:lnTo>
                <a:lnTo>
                  <a:pt x="2181339" y="132202"/>
                </a:lnTo>
                <a:lnTo>
                  <a:pt x="1288973" y="396607"/>
                </a:lnTo>
                <a:lnTo>
                  <a:pt x="694062" y="561860"/>
                </a:lnTo>
                <a:lnTo>
                  <a:pt x="33050" y="82626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/>
          <a:lstStyle/>
          <a:p>
            <a:pPr defTabSz="914400">
              <a:defRPr/>
            </a:pPr>
            <a:endParaRPr lang="ja-JP" altLang="en-US" sz="2400">
              <a:latin typeface="Times New Roman" pitchFamily="18" charset="0"/>
              <a:cs typeface="ＭＳ Ｐゴシック" charset="0"/>
            </a:endParaRPr>
          </a:p>
        </p:txBody>
      </p:sp>
      <p:sp>
        <p:nvSpPr>
          <p:cNvPr id="21506" name="タイトル 1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04200" cy="792162"/>
          </a:xfrm>
        </p:spPr>
        <p:txBody>
          <a:bodyPr/>
          <a:lstStyle/>
          <a:p>
            <a:r>
              <a:rPr lang="en-US" altLang="ja-JP" smtClean="0"/>
              <a:t>Key Concepts  in Disaster Management</a:t>
            </a:r>
            <a:endParaRPr lang="ja-JP" altLang="en-US" smtClean="0"/>
          </a:p>
        </p:txBody>
      </p:sp>
      <p:sp>
        <p:nvSpPr>
          <p:cNvPr id="21507" name="コンテンツ プレースホルダ 2"/>
          <p:cNvSpPr>
            <a:spLocks noGrp="1"/>
          </p:cNvSpPr>
          <p:nvPr>
            <p:ph idx="1"/>
          </p:nvPr>
        </p:nvSpPr>
        <p:spPr>
          <a:xfrm>
            <a:off x="395288" y="1196975"/>
            <a:ext cx="8280400" cy="2232025"/>
          </a:xfrm>
        </p:spPr>
        <p:txBody>
          <a:bodyPr/>
          <a:lstStyle/>
          <a:p>
            <a:r>
              <a:rPr lang="en-US" altLang="ja-JP" sz="2800" smtClean="0"/>
              <a:t>Hazard</a:t>
            </a:r>
            <a:r>
              <a:rPr lang="ja-JP" altLang="en-US" sz="2800" smtClean="0"/>
              <a:t>　</a:t>
            </a:r>
            <a:r>
              <a:rPr lang="en-US" altLang="ja-JP" sz="2800" smtClean="0"/>
              <a:t>	</a:t>
            </a:r>
            <a:r>
              <a:rPr lang="ja-JP" altLang="en-US" sz="2800" smtClean="0"/>
              <a:t>　　　</a:t>
            </a:r>
            <a:r>
              <a:rPr lang="en-US" altLang="ja-JP" sz="2800" smtClean="0"/>
              <a:t>Strength of natural event</a:t>
            </a:r>
          </a:p>
          <a:p>
            <a:r>
              <a:rPr lang="en-US" altLang="ja-JP" sz="2800" smtClean="0">
                <a:solidFill>
                  <a:srgbClr val="1F497D"/>
                </a:solidFill>
              </a:rPr>
              <a:t>Exposure</a:t>
            </a:r>
            <a:r>
              <a:rPr lang="ja-JP" altLang="en-US" sz="2800" smtClean="0"/>
              <a:t>　</a:t>
            </a:r>
            <a:r>
              <a:rPr lang="en-US" altLang="ja-JP" sz="2800" smtClean="0"/>
              <a:t>    Inhabitants, industries, facilities</a:t>
            </a:r>
          </a:p>
          <a:p>
            <a:r>
              <a:rPr lang="en-US" altLang="ja-JP" sz="2800" smtClean="0">
                <a:solidFill>
                  <a:srgbClr val="1F497D"/>
                </a:solidFill>
              </a:rPr>
              <a:t>Vulnerability</a:t>
            </a:r>
            <a:r>
              <a:rPr lang="ja-JP" altLang="en-US" sz="2800" smtClean="0">
                <a:solidFill>
                  <a:srgbClr val="1F497D"/>
                </a:solidFill>
              </a:rPr>
              <a:t>　</a:t>
            </a:r>
            <a:r>
              <a:rPr lang="en-US" altLang="ja-JP" sz="2800" smtClean="0"/>
              <a:t>weakness of human-social system</a:t>
            </a:r>
          </a:p>
          <a:p>
            <a:r>
              <a:rPr lang="en-US" altLang="ja-JP" sz="2800" smtClean="0">
                <a:solidFill>
                  <a:srgbClr val="1F497D"/>
                </a:solidFill>
              </a:rPr>
              <a:t>Resilience</a:t>
            </a:r>
            <a:r>
              <a:rPr lang="ja-JP" altLang="en-US" sz="2800" smtClean="0">
                <a:solidFill>
                  <a:srgbClr val="1F497D"/>
                </a:solidFill>
              </a:rPr>
              <a:t>　 </a:t>
            </a:r>
            <a:r>
              <a:rPr lang="ja-JP" altLang="en-US" sz="2800" smtClean="0"/>
              <a:t>   </a:t>
            </a:r>
            <a:r>
              <a:rPr lang="en-US" altLang="ja-JP" sz="2800" smtClean="0"/>
              <a:t>Speed of bouncing back</a:t>
            </a:r>
            <a:endParaRPr lang="ja-JP" altLang="en-US" smtClean="0"/>
          </a:p>
        </p:txBody>
      </p:sp>
      <p:cxnSp>
        <p:nvCxnSpPr>
          <p:cNvPr id="5" name="直線矢印コネクタ 4"/>
          <p:cNvCxnSpPr/>
          <p:nvPr/>
        </p:nvCxnSpPr>
        <p:spPr>
          <a:xfrm>
            <a:off x="2178050" y="5667375"/>
            <a:ext cx="5400675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下矢印 5"/>
          <p:cNvSpPr/>
          <p:nvPr/>
        </p:nvSpPr>
        <p:spPr>
          <a:xfrm>
            <a:off x="3257550" y="3722688"/>
            <a:ext cx="576263" cy="7207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1510" name="テキスト ボックス 6"/>
          <p:cNvSpPr txBox="1">
            <a:spLocks noChangeArrowheads="1"/>
          </p:cNvSpPr>
          <p:nvPr/>
        </p:nvSpPr>
        <p:spPr bwMode="auto">
          <a:xfrm>
            <a:off x="3978275" y="3578225"/>
            <a:ext cx="41306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Arrival of Hazard and Exposure</a:t>
            </a:r>
            <a:endParaRPr lang="ja-JP" altLang="en-US"/>
          </a:p>
        </p:txBody>
      </p:sp>
      <p:cxnSp>
        <p:nvCxnSpPr>
          <p:cNvPr id="9" name="直線矢印コネクタ 8"/>
          <p:cNvCxnSpPr/>
          <p:nvPr/>
        </p:nvCxnSpPr>
        <p:spPr>
          <a:xfrm rot="5400000" flipH="1" flipV="1">
            <a:off x="1420813" y="4838700"/>
            <a:ext cx="1512888" cy="158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フリーフォーム 9"/>
          <p:cNvSpPr/>
          <p:nvPr/>
        </p:nvSpPr>
        <p:spPr>
          <a:xfrm>
            <a:off x="2195513" y="4437063"/>
            <a:ext cx="5662612" cy="889000"/>
          </a:xfrm>
          <a:custGeom>
            <a:avLst/>
            <a:gdLst>
              <a:gd name="connsiteX0" fmla="*/ 0 w 5661764"/>
              <a:gd name="connsiteY0" fmla="*/ 75156 h 889348"/>
              <a:gd name="connsiteX1" fmla="*/ 1327759 w 5661764"/>
              <a:gd name="connsiteY1" fmla="*/ 62630 h 889348"/>
              <a:gd name="connsiteX2" fmla="*/ 1365337 w 5661764"/>
              <a:gd name="connsiteY2" fmla="*/ 889348 h 889348"/>
              <a:gd name="connsiteX3" fmla="*/ 1991638 w 5661764"/>
              <a:gd name="connsiteY3" fmla="*/ 638827 h 889348"/>
              <a:gd name="connsiteX4" fmla="*/ 3444657 w 5661764"/>
              <a:gd name="connsiteY4" fmla="*/ 212942 h 889348"/>
              <a:gd name="connsiteX5" fmla="*/ 4985359 w 5661764"/>
              <a:gd name="connsiteY5" fmla="*/ 0 h 889348"/>
              <a:gd name="connsiteX6" fmla="*/ 5661764 w 5661764"/>
              <a:gd name="connsiteY6" fmla="*/ 12526 h 889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61764" h="889348">
                <a:moveTo>
                  <a:pt x="0" y="75156"/>
                </a:moveTo>
                <a:lnTo>
                  <a:pt x="1327759" y="62630"/>
                </a:lnTo>
                <a:lnTo>
                  <a:pt x="1365337" y="889348"/>
                </a:lnTo>
                <a:lnTo>
                  <a:pt x="1991638" y="638827"/>
                </a:lnTo>
                <a:lnTo>
                  <a:pt x="3444657" y="212942"/>
                </a:lnTo>
                <a:lnTo>
                  <a:pt x="4985359" y="0"/>
                </a:lnTo>
                <a:lnTo>
                  <a:pt x="5661764" y="12526"/>
                </a:lnTo>
              </a:path>
            </a:pathLst>
          </a:custGeom>
          <a:ln w="2222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cxnSp>
        <p:nvCxnSpPr>
          <p:cNvPr id="12" name="直線コネクタ 11"/>
          <p:cNvCxnSpPr>
            <a:stCxn id="10" idx="1"/>
          </p:cNvCxnSpPr>
          <p:nvPr/>
        </p:nvCxnSpPr>
        <p:spPr>
          <a:xfrm>
            <a:off x="3524250" y="4498975"/>
            <a:ext cx="4341813" cy="15875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514" name="テキスト ボックス 12"/>
          <p:cNvSpPr txBox="1">
            <a:spLocks noChangeArrowheads="1"/>
          </p:cNvSpPr>
          <p:nvPr/>
        </p:nvSpPr>
        <p:spPr bwMode="auto">
          <a:xfrm>
            <a:off x="1747838" y="4518025"/>
            <a:ext cx="147027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dirty="0" smtClean="0">
                <a:solidFill>
                  <a:srgbClr val="FFC000"/>
                </a:solidFill>
              </a:rPr>
              <a:t>Vulnerability</a:t>
            </a:r>
          </a:p>
          <a:p>
            <a:r>
              <a:rPr lang="en-US" altLang="ja-JP" sz="1200" dirty="0" smtClean="0">
                <a:solidFill>
                  <a:schemeClr val="tx2"/>
                </a:solidFill>
              </a:rPr>
              <a:t>(1</a:t>
            </a:r>
            <a:r>
              <a:rPr lang="ja-JP" altLang="en-US" sz="1200" dirty="0" smtClean="0">
                <a:solidFill>
                  <a:schemeClr val="tx2"/>
                </a:solidFill>
              </a:rPr>
              <a:t>／</a:t>
            </a:r>
            <a:r>
              <a:rPr lang="en-US" altLang="ja-JP" sz="1200" dirty="0" smtClean="0">
                <a:solidFill>
                  <a:schemeClr val="tx2"/>
                </a:solidFill>
              </a:rPr>
              <a:t>preparedness)</a:t>
            </a:r>
          </a:p>
        </p:txBody>
      </p:sp>
      <p:sp>
        <p:nvSpPr>
          <p:cNvPr id="21515" name="テキスト ボックス 13"/>
          <p:cNvSpPr txBox="1">
            <a:spLocks noChangeArrowheads="1"/>
          </p:cNvSpPr>
          <p:nvPr/>
        </p:nvSpPr>
        <p:spPr bwMode="auto">
          <a:xfrm>
            <a:off x="4554538" y="4875213"/>
            <a:ext cx="14636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Resilience</a:t>
            </a:r>
            <a:endParaRPr lang="ja-JP" altLang="en-US"/>
          </a:p>
        </p:txBody>
      </p:sp>
      <p:sp>
        <p:nvSpPr>
          <p:cNvPr id="21516" name="テキスト ボックス 13"/>
          <p:cNvSpPr txBox="1">
            <a:spLocks noChangeArrowheads="1"/>
          </p:cNvSpPr>
          <p:nvPr/>
        </p:nvSpPr>
        <p:spPr bwMode="auto">
          <a:xfrm>
            <a:off x="684213" y="3644900"/>
            <a:ext cx="1966912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Activity Level</a:t>
            </a:r>
            <a:endParaRPr lang="ja-JP" altLang="en-US"/>
          </a:p>
        </p:txBody>
      </p:sp>
      <p:sp>
        <p:nvSpPr>
          <p:cNvPr id="21517" name="テキスト ボックス 14"/>
          <p:cNvSpPr txBox="1">
            <a:spLocks noChangeArrowheads="1"/>
          </p:cNvSpPr>
          <p:nvPr/>
        </p:nvSpPr>
        <p:spPr bwMode="auto">
          <a:xfrm>
            <a:off x="7650163" y="5451475"/>
            <a:ext cx="8207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Time</a:t>
            </a:r>
            <a:endParaRPr lang="ja-JP" altLang="en-US"/>
          </a:p>
        </p:txBody>
      </p:sp>
      <p:sp>
        <p:nvSpPr>
          <p:cNvPr id="16" name="右カーブ矢印 15"/>
          <p:cNvSpPr/>
          <p:nvPr/>
        </p:nvSpPr>
        <p:spPr>
          <a:xfrm flipV="1">
            <a:off x="2916238" y="4868863"/>
            <a:ext cx="503237" cy="122396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21519" name="テキスト ボックス 16"/>
          <p:cNvSpPr txBox="1">
            <a:spLocks noChangeArrowheads="1"/>
          </p:cNvSpPr>
          <p:nvPr/>
        </p:nvSpPr>
        <p:spPr bwMode="auto">
          <a:xfrm>
            <a:off x="3419475" y="5732463"/>
            <a:ext cx="5256213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Damage</a:t>
            </a:r>
          </a:p>
          <a:p>
            <a:r>
              <a:rPr lang="ja-JP" altLang="en-US" dirty="0"/>
              <a:t>∝</a:t>
            </a:r>
            <a:r>
              <a:rPr lang="en-US" altLang="ja-JP" dirty="0" err="1" smtClean="0"/>
              <a:t>Hazard×Exposure×</a:t>
            </a:r>
            <a:r>
              <a:rPr lang="en-US" altLang="ja-JP" dirty="0" err="1" smtClean="0">
                <a:solidFill>
                  <a:srgbClr val="FFC000"/>
                </a:solidFill>
              </a:rPr>
              <a:t>Vulnerability</a:t>
            </a:r>
            <a:endParaRPr lang="en-US" altLang="ja-JP" dirty="0" smtClean="0">
              <a:solidFill>
                <a:srgbClr val="FFC000"/>
              </a:solidFill>
            </a:endParaRPr>
          </a:p>
          <a:p>
            <a:r>
              <a:rPr lang="en-US" altLang="ja-JP" dirty="0" smtClean="0"/>
              <a:t>(</a:t>
            </a:r>
            <a:r>
              <a:rPr lang="ja-JP" altLang="en-US" dirty="0" smtClean="0"/>
              <a:t>∝</a:t>
            </a:r>
            <a:r>
              <a:rPr lang="en-US" altLang="ja-JP" dirty="0" smtClean="0"/>
              <a:t>Hazard × Exposure ÷ Preparedness</a:t>
            </a:r>
            <a:r>
              <a:rPr lang="ja-JP" altLang="en-US" dirty="0" smtClean="0"/>
              <a:t>）</a:t>
            </a:r>
          </a:p>
          <a:p>
            <a:endParaRPr lang="ja-JP" altLang="en-US" dirty="0"/>
          </a:p>
        </p:txBody>
      </p:sp>
      <p:sp>
        <p:nvSpPr>
          <p:cNvPr id="6160" name="テキスト ボックス 16"/>
          <p:cNvSpPr txBox="1">
            <a:spLocks noChangeArrowheads="1"/>
          </p:cNvSpPr>
          <p:nvPr/>
        </p:nvSpPr>
        <p:spPr bwMode="auto">
          <a:xfrm>
            <a:off x="3779838" y="4437063"/>
            <a:ext cx="766762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79646"/>
                </a:solidFill>
              </a:rPr>
              <a:t>Loss</a:t>
            </a:r>
            <a:endParaRPr lang="ja-JP" altLang="en-US">
              <a:solidFill>
                <a:srgbClr val="F7964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タイトル 1"/>
          <p:cNvSpPr>
            <a:spLocks noGrp="1"/>
          </p:cNvSpPr>
          <p:nvPr>
            <p:ph type="title"/>
          </p:nvPr>
        </p:nvSpPr>
        <p:spPr>
          <a:xfrm>
            <a:off x="611188" y="211138"/>
            <a:ext cx="7772400" cy="720725"/>
          </a:xfrm>
        </p:spPr>
        <p:txBody>
          <a:bodyPr/>
          <a:lstStyle/>
          <a:p>
            <a:r>
              <a:rPr lang="en-US" altLang="ja-JP" smtClean="0"/>
              <a:t>Adaptation Strategies</a:t>
            </a:r>
            <a:endParaRPr lang="ja-JP" altLang="en-US" smtClean="0"/>
          </a:p>
        </p:txBody>
      </p:sp>
      <p:sp>
        <p:nvSpPr>
          <p:cNvPr id="23554" name="コンテンツ プレースホルダ 2"/>
          <p:cNvSpPr>
            <a:spLocks noGrp="1"/>
          </p:cNvSpPr>
          <p:nvPr>
            <p:ph idx="1"/>
          </p:nvPr>
        </p:nvSpPr>
        <p:spPr>
          <a:xfrm>
            <a:off x="539750" y="1196975"/>
            <a:ext cx="7772400" cy="4191000"/>
          </a:xfrm>
        </p:spPr>
        <p:txBody>
          <a:bodyPr/>
          <a:lstStyle/>
          <a:p>
            <a:r>
              <a:rPr lang="en-US" altLang="ja-JP" sz="2800" smtClean="0"/>
              <a:t>We cannot control the Natural Hazards</a:t>
            </a:r>
          </a:p>
          <a:p>
            <a:r>
              <a:rPr lang="en-US" altLang="ja-JP" sz="2800" smtClean="0">
                <a:solidFill>
                  <a:srgbClr val="FF6633"/>
                </a:solidFill>
              </a:rPr>
              <a:t>Decrease the vulnerability (prevention)</a:t>
            </a:r>
          </a:p>
          <a:p>
            <a:pPr lvl="1"/>
            <a:r>
              <a:rPr lang="en-US" altLang="ja-JP" sz="2400" smtClean="0"/>
              <a:t>Building Facilities physically stronger</a:t>
            </a:r>
          </a:p>
          <a:p>
            <a:r>
              <a:rPr lang="en-US" altLang="ja-JP" smtClean="0">
                <a:solidFill>
                  <a:srgbClr val="FFC000"/>
                </a:solidFill>
              </a:rPr>
              <a:t>Decrease the exposure (aversion)</a:t>
            </a:r>
          </a:p>
          <a:p>
            <a:pPr lvl="1"/>
            <a:r>
              <a:rPr lang="en-US" altLang="ja-JP" sz="2400" smtClean="0"/>
              <a:t>Land-use control </a:t>
            </a:r>
          </a:p>
          <a:p>
            <a:pPr lvl="1"/>
            <a:r>
              <a:rPr lang="en-US" altLang="ja-JP" sz="2400" smtClean="0"/>
              <a:t>Temporal pre-disaster evacuation</a:t>
            </a:r>
          </a:p>
          <a:p>
            <a:r>
              <a:rPr lang="en-US" altLang="ja-JP" sz="2800" smtClean="0">
                <a:solidFill>
                  <a:srgbClr val="1F497D"/>
                </a:solidFill>
              </a:rPr>
              <a:t>Increase the resilience (mitigation)</a:t>
            </a:r>
          </a:p>
          <a:p>
            <a:pPr lvl="1"/>
            <a:r>
              <a:rPr lang="en-US" altLang="ja-JP" sz="2400" smtClean="0"/>
              <a:t>Back-up, storage, Response</a:t>
            </a:r>
          </a:p>
          <a:p>
            <a:pPr lvl="1"/>
            <a:r>
              <a:rPr lang="en-US" altLang="ja-JP" sz="2400" smtClean="0"/>
              <a:t>Insurance, special finance</a:t>
            </a:r>
            <a:endParaRPr lang="ja-JP" altLang="en-US" sz="2400" smtClean="0"/>
          </a:p>
        </p:txBody>
      </p:sp>
      <p:cxnSp>
        <p:nvCxnSpPr>
          <p:cNvPr id="5" name="直線矢印コネクタ 4"/>
          <p:cNvCxnSpPr>
            <a:cxnSpLocks noChangeShapeType="1"/>
          </p:cNvCxnSpPr>
          <p:nvPr/>
        </p:nvCxnSpPr>
        <p:spPr bwMode="auto">
          <a:xfrm flipV="1">
            <a:off x="6815138" y="2268538"/>
            <a:ext cx="1938337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" name="直角三角形 5"/>
          <p:cNvSpPr>
            <a:spLocks noChangeArrowheads="1"/>
          </p:cNvSpPr>
          <p:nvPr/>
        </p:nvSpPr>
        <p:spPr bwMode="auto">
          <a:xfrm flipV="1">
            <a:off x="7102475" y="2268538"/>
            <a:ext cx="1281113" cy="827087"/>
          </a:xfrm>
          <a:prstGeom prst="rtTriangl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7" name="直角三角形 6"/>
          <p:cNvSpPr>
            <a:spLocks noChangeArrowheads="1"/>
          </p:cNvSpPr>
          <p:nvPr/>
        </p:nvSpPr>
        <p:spPr bwMode="auto">
          <a:xfrm flipV="1">
            <a:off x="7102475" y="2257425"/>
            <a:ext cx="1281113" cy="458788"/>
          </a:xfrm>
          <a:prstGeom prst="rtTriangle">
            <a:avLst/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1" name="直線矢印コネクタ 10"/>
          <p:cNvCxnSpPr>
            <a:cxnSpLocks noChangeShapeType="1"/>
          </p:cNvCxnSpPr>
          <p:nvPr/>
        </p:nvCxnSpPr>
        <p:spPr bwMode="auto">
          <a:xfrm flipH="1" flipV="1">
            <a:off x="6962775" y="2716213"/>
            <a:ext cx="11113" cy="3794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直線矢印コネクタ 12"/>
          <p:cNvCxnSpPr>
            <a:cxnSpLocks noChangeShapeType="1"/>
          </p:cNvCxnSpPr>
          <p:nvPr/>
        </p:nvCxnSpPr>
        <p:spPr bwMode="auto">
          <a:xfrm flipV="1">
            <a:off x="6743700" y="4348163"/>
            <a:ext cx="19383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4" name="直角三角形 13"/>
          <p:cNvSpPr>
            <a:spLocks noChangeArrowheads="1"/>
          </p:cNvSpPr>
          <p:nvPr/>
        </p:nvSpPr>
        <p:spPr bwMode="auto">
          <a:xfrm flipV="1">
            <a:off x="7031038" y="4348163"/>
            <a:ext cx="1281112" cy="828675"/>
          </a:xfrm>
          <a:prstGeom prst="rtTriangl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15" name="直角三角形 14"/>
          <p:cNvSpPr>
            <a:spLocks noChangeArrowheads="1"/>
          </p:cNvSpPr>
          <p:nvPr/>
        </p:nvSpPr>
        <p:spPr bwMode="auto">
          <a:xfrm flipV="1">
            <a:off x="7031038" y="4348163"/>
            <a:ext cx="623887" cy="828675"/>
          </a:xfrm>
          <a:prstGeom prst="rtTriangle">
            <a:avLst/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16" name="直線矢印コネクタ 15"/>
          <p:cNvCxnSpPr>
            <a:cxnSpLocks noChangeShapeType="1"/>
          </p:cNvCxnSpPr>
          <p:nvPr/>
        </p:nvCxnSpPr>
        <p:spPr bwMode="auto">
          <a:xfrm flipH="1">
            <a:off x="7654925" y="4246563"/>
            <a:ext cx="657225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直線矢印コネクタ 17"/>
          <p:cNvCxnSpPr>
            <a:cxnSpLocks noChangeShapeType="1"/>
          </p:cNvCxnSpPr>
          <p:nvPr/>
        </p:nvCxnSpPr>
        <p:spPr bwMode="auto">
          <a:xfrm flipV="1">
            <a:off x="6686550" y="5867400"/>
            <a:ext cx="19383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直角三角形 18"/>
          <p:cNvSpPr>
            <a:spLocks noChangeArrowheads="1"/>
          </p:cNvSpPr>
          <p:nvPr/>
        </p:nvSpPr>
        <p:spPr bwMode="auto">
          <a:xfrm flipV="1">
            <a:off x="6973888" y="5867400"/>
            <a:ext cx="1281112" cy="828675"/>
          </a:xfrm>
          <a:prstGeom prst="rtTriangl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直角三角形 19"/>
          <p:cNvSpPr>
            <a:spLocks noChangeArrowheads="1"/>
          </p:cNvSpPr>
          <p:nvPr/>
        </p:nvSpPr>
        <p:spPr bwMode="auto">
          <a:xfrm flipV="1">
            <a:off x="6973888" y="5856288"/>
            <a:ext cx="588962" cy="460375"/>
          </a:xfrm>
          <a:prstGeom prst="rtTriangle">
            <a:avLst/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1" name="直線矢印コネクタ 20"/>
          <p:cNvCxnSpPr>
            <a:cxnSpLocks noChangeShapeType="1"/>
          </p:cNvCxnSpPr>
          <p:nvPr/>
        </p:nvCxnSpPr>
        <p:spPr bwMode="auto">
          <a:xfrm flipH="1" flipV="1">
            <a:off x="6834188" y="6316663"/>
            <a:ext cx="11112" cy="37941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直線矢印コネクタ 21"/>
          <p:cNvCxnSpPr>
            <a:cxnSpLocks noChangeShapeType="1"/>
          </p:cNvCxnSpPr>
          <p:nvPr/>
        </p:nvCxnSpPr>
        <p:spPr bwMode="auto">
          <a:xfrm flipH="1">
            <a:off x="7562850" y="5748338"/>
            <a:ext cx="65881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4" name="直線コネクタ 23"/>
          <p:cNvCxnSpPr>
            <a:cxnSpLocks noChangeShapeType="1"/>
          </p:cNvCxnSpPr>
          <p:nvPr/>
        </p:nvCxnSpPr>
        <p:spPr bwMode="auto">
          <a:xfrm flipV="1">
            <a:off x="873125" y="4059238"/>
            <a:ext cx="8085138" cy="68262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5" name="直線コネクタ 24"/>
          <p:cNvCxnSpPr>
            <a:cxnSpLocks noChangeShapeType="1"/>
          </p:cNvCxnSpPr>
          <p:nvPr/>
        </p:nvCxnSpPr>
        <p:spPr bwMode="auto">
          <a:xfrm flipV="1">
            <a:off x="873125" y="5584825"/>
            <a:ext cx="8085138" cy="68263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3570" name="テキスト ボックス 25"/>
          <p:cNvSpPr txBox="1">
            <a:spLocks noChangeArrowheads="1"/>
          </p:cNvSpPr>
          <p:nvPr/>
        </p:nvSpPr>
        <p:spPr bwMode="auto">
          <a:xfrm>
            <a:off x="4017963" y="5867400"/>
            <a:ext cx="238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/>
              <a:t>Combinations</a:t>
            </a:r>
            <a:endParaRPr lang="ja-JP" altLang="en-US" sz="2800"/>
          </a:p>
        </p:txBody>
      </p:sp>
      <p:cxnSp>
        <p:nvCxnSpPr>
          <p:cNvPr id="29" name="直線コネクタ 28"/>
          <p:cNvCxnSpPr>
            <a:cxnSpLocks noChangeShapeType="1"/>
          </p:cNvCxnSpPr>
          <p:nvPr/>
        </p:nvCxnSpPr>
        <p:spPr bwMode="auto">
          <a:xfrm flipV="1">
            <a:off x="842963" y="1717675"/>
            <a:ext cx="8085137" cy="68263"/>
          </a:xfrm>
          <a:prstGeom prst="line">
            <a:avLst/>
          </a:prstGeom>
          <a:noFill/>
          <a:ln w="25400">
            <a:solidFill>
              <a:srgbClr val="7F7F7F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角丸四角形 7"/>
          <p:cNvSpPr/>
          <p:nvPr/>
        </p:nvSpPr>
        <p:spPr>
          <a:xfrm>
            <a:off x="442246" y="2245364"/>
            <a:ext cx="8459369" cy="3027840"/>
          </a:xfrm>
          <a:prstGeom prst="round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604" name="タイトル 1"/>
          <p:cNvSpPr>
            <a:spLocks noGrp="1"/>
          </p:cNvSpPr>
          <p:nvPr>
            <p:ph type="title"/>
          </p:nvPr>
        </p:nvSpPr>
        <p:spPr>
          <a:xfrm>
            <a:off x="611188" y="211138"/>
            <a:ext cx="8169275" cy="720725"/>
          </a:xfrm>
        </p:spPr>
        <p:txBody>
          <a:bodyPr/>
          <a:lstStyle/>
          <a:p>
            <a:r>
              <a:rPr lang="en-US" altLang="ja-JP" smtClean="0"/>
              <a:t>Need of Multi inter-disciplinary Approach</a:t>
            </a:r>
            <a:endParaRPr lang="ja-JP" altLang="en-US" smtClean="0"/>
          </a:p>
        </p:txBody>
      </p:sp>
      <p:sp>
        <p:nvSpPr>
          <p:cNvPr id="25605" name="コンテンツ プレースホルダ 2"/>
          <p:cNvSpPr>
            <a:spLocks noGrp="1"/>
          </p:cNvSpPr>
          <p:nvPr>
            <p:ph idx="1"/>
          </p:nvPr>
        </p:nvSpPr>
        <p:spPr>
          <a:xfrm>
            <a:off x="539750" y="1196975"/>
            <a:ext cx="7772400" cy="4191000"/>
          </a:xfrm>
        </p:spPr>
        <p:txBody>
          <a:bodyPr/>
          <a:lstStyle/>
          <a:p>
            <a:r>
              <a:rPr lang="en-US" altLang="ja-JP" sz="2800" smtClean="0">
                <a:solidFill>
                  <a:srgbClr val="FF6633"/>
                </a:solidFill>
              </a:rPr>
              <a:t>Decrease the vulnerability (prevention)</a:t>
            </a:r>
          </a:p>
          <a:p>
            <a:pPr lvl="1"/>
            <a:r>
              <a:rPr lang="en-US" altLang="ja-JP" sz="2400" smtClean="0"/>
              <a:t>Building Facilities physically stronger</a:t>
            </a:r>
          </a:p>
          <a:p>
            <a:r>
              <a:rPr lang="en-US" altLang="ja-JP" smtClean="0">
                <a:solidFill>
                  <a:srgbClr val="FFC000"/>
                </a:solidFill>
              </a:rPr>
              <a:t>Decrease the exposure (aversion)</a:t>
            </a:r>
          </a:p>
          <a:p>
            <a:pPr lvl="1"/>
            <a:r>
              <a:rPr lang="en-US" altLang="ja-JP" sz="2400" smtClean="0"/>
              <a:t>Land-use control </a:t>
            </a:r>
          </a:p>
          <a:p>
            <a:pPr lvl="1"/>
            <a:r>
              <a:rPr lang="en-US" altLang="ja-JP" sz="2400" smtClean="0"/>
              <a:t>Temporal pre-disaster evacuation</a:t>
            </a:r>
          </a:p>
          <a:p>
            <a:r>
              <a:rPr lang="en-US" altLang="ja-JP" sz="2800" smtClean="0">
                <a:solidFill>
                  <a:srgbClr val="1F497D"/>
                </a:solidFill>
              </a:rPr>
              <a:t>Increase the resilience (mitigation)</a:t>
            </a:r>
          </a:p>
          <a:p>
            <a:pPr lvl="1"/>
            <a:r>
              <a:rPr lang="en-US" altLang="ja-JP" sz="2400" smtClean="0"/>
              <a:t>Back-up, storage, Response</a:t>
            </a:r>
          </a:p>
          <a:p>
            <a:pPr lvl="1"/>
            <a:r>
              <a:rPr lang="en-US" altLang="ja-JP" sz="2400" smtClean="0"/>
              <a:t>Insurance, special finance</a:t>
            </a:r>
            <a:endParaRPr lang="ja-JP" altLang="en-US" sz="2400" smtClean="0"/>
          </a:p>
        </p:txBody>
      </p:sp>
      <p:cxnSp>
        <p:nvCxnSpPr>
          <p:cNvPr id="18" name="直線矢印コネクタ 17"/>
          <p:cNvCxnSpPr>
            <a:cxnSpLocks noChangeShapeType="1"/>
          </p:cNvCxnSpPr>
          <p:nvPr/>
        </p:nvCxnSpPr>
        <p:spPr bwMode="auto">
          <a:xfrm flipV="1">
            <a:off x="6686550" y="5487988"/>
            <a:ext cx="1938338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直角三角形 18"/>
          <p:cNvSpPr>
            <a:spLocks noChangeArrowheads="1"/>
          </p:cNvSpPr>
          <p:nvPr/>
        </p:nvSpPr>
        <p:spPr bwMode="auto">
          <a:xfrm flipV="1">
            <a:off x="6973888" y="5487988"/>
            <a:ext cx="1281112" cy="828675"/>
          </a:xfrm>
          <a:prstGeom prst="rtTriangl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0" name="直角三角形 19"/>
          <p:cNvSpPr>
            <a:spLocks noChangeArrowheads="1"/>
          </p:cNvSpPr>
          <p:nvPr/>
        </p:nvSpPr>
        <p:spPr bwMode="auto">
          <a:xfrm flipV="1">
            <a:off x="6973888" y="5476875"/>
            <a:ext cx="588962" cy="460375"/>
          </a:xfrm>
          <a:prstGeom prst="rtTriangle">
            <a:avLst/>
          </a:prstGeom>
          <a:solidFill>
            <a:srgbClr val="F79646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ja-JP" alt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cxnSp>
        <p:nvCxnSpPr>
          <p:cNvPr id="21" name="直線矢印コネクタ 20"/>
          <p:cNvCxnSpPr>
            <a:cxnSpLocks noChangeShapeType="1"/>
          </p:cNvCxnSpPr>
          <p:nvPr/>
        </p:nvCxnSpPr>
        <p:spPr bwMode="auto">
          <a:xfrm flipH="1" flipV="1">
            <a:off x="6834188" y="5937250"/>
            <a:ext cx="11112" cy="3794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2" name="直線矢印コネクタ 21"/>
          <p:cNvCxnSpPr>
            <a:cxnSpLocks noChangeShapeType="1"/>
          </p:cNvCxnSpPr>
          <p:nvPr/>
        </p:nvCxnSpPr>
        <p:spPr bwMode="auto">
          <a:xfrm flipH="1">
            <a:off x="7562850" y="5368925"/>
            <a:ext cx="658813" cy="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5611" name="テキスト ボックス 25"/>
          <p:cNvSpPr txBox="1">
            <a:spLocks noChangeArrowheads="1"/>
          </p:cNvSpPr>
          <p:nvPr/>
        </p:nvSpPr>
        <p:spPr bwMode="auto">
          <a:xfrm>
            <a:off x="4017963" y="5487988"/>
            <a:ext cx="23812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800"/>
              <a:t>Combinations</a:t>
            </a:r>
            <a:endParaRPr lang="ja-JP" altLang="en-US" sz="2800"/>
          </a:p>
        </p:txBody>
      </p:sp>
      <p:sp>
        <p:nvSpPr>
          <p:cNvPr id="4" name="角丸四角形 3"/>
          <p:cNvSpPr>
            <a:spLocks noChangeArrowheads="1"/>
          </p:cNvSpPr>
          <p:nvPr/>
        </p:nvSpPr>
        <p:spPr bwMode="auto">
          <a:xfrm>
            <a:off x="6686550" y="1316038"/>
            <a:ext cx="2085975" cy="827087"/>
          </a:xfrm>
          <a:prstGeom prst="roundRect">
            <a:avLst>
              <a:gd name="adj" fmla="val 16667"/>
            </a:avLst>
          </a:prstGeom>
          <a:solidFill>
            <a:srgbClr val="953735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2000">
                <a:solidFill>
                  <a:srgbClr val="FFFFFF"/>
                </a:solidFill>
                <a:latin typeface="Calibri" pitchFamily="34" charset="0"/>
              </a:rPr>
              <a:t>Natural Science,</a:t>
            </a:r>
          </a:p>
          <a:p>
            <a:pPr algn="ctr"/>
            <a:r>
              <a:rPr lang="en-US" altLang="ja-JP" sz="2000">
                <a:solidFill>
                  <a:srgbClr val="FFFFFF"/>
                </a:solidFill>
                <a:latin typeface="Calibri" pitchFamily="34" charset="0"/>
              </a:rPr>
              <a:t>Engineering</a:t>
            </a:r>
            <a:endParaRPr lang="ja-JP" altLang="en-US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3" name="角丸四角形 22"/>
          <p:cNvSpPr>
            <a:spLocks noChangeArrowheads="1"/>
          </p:cNvSpPr>
          <p:nvPr/>
        </p:nvSpPr>
        <p:spPr bwMode="auto">
          <a:xfrm>
            <a:off x="6686550" y="2562225"/>
            <a:ext cx="2074863" cy="981075"/>
          </a:xfrm>
          <a:prstGeom prst="roundRect">
            <a:avLst>
              <a:gd name="adj" fmla="val 16667"/>
            </a:avLst>
          </a:prstGeom>
          <a:solidFill>
            <a:srgbClr val="F79646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2000">
                <a:solidFill>
                  <a:srgbClr val="FFFFFF"/>
                </a:solidFill>
                <a:latin typeface="Calibri" pitchFamily="34" charset="0"/>
              </a:rPr>
              <a:t>Social Science,</a:t>
            </a:r>
          </a:p>
          <a:p>
            <a:pPr algn="ctr"/>
            <a:r>
              <a:rPr lang="en-US" altLang="ja-JP" sz="2000">
                <a:solidFill>
                  <a:srgbClr val="FFFFFF"/>
                </a:solidFill>
                <a:latin typeface="Calibri" pitchFamily="34" charset="0"/>
              </a:rPr>
              <a:t>Behavior Science</a:t>
            </a:r>
          </a:p>
          <a:p>
            <a:pPr algn="ctr"/>
            <a:r>
              <a:rPr lang="en-US" altLang="ja-JP" sz="2000">
                <a:solidFill>
                  <a:srgbClr val="FFFFFF"/>
                </a:solidFill>
                <a:latin typeface="Calibri" pitchFamily="34" charset="0"/>
              </a:rPr>
              <a:t>Urban Planning</a:t>
            </a:r>
            <a:endParaRPr lang="ja-JP" altLang="en-US" sz="200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7" name="角丸四角形 26"/>
          <p:cNvSpPr>
            <a:spLocks noChangeArrowheads="1"/>
          </p:cNvSpPr>
          <p:nvPr/>
        </p:nvSpPr>
        <p:spPr bwMode="auto">
          <a:xfrm>
            <a:off x="6686550" y="3971925"/>
            <a:ext cx="2093913" cy="982663"/>
          </a:xfrm>
          <a:prstGeom prst="roundRect">
            <a:avLst>
              <a:gd name="adj" fmla="val 16667"/>
            </a:avLst>
          </a:prstGeom>
          <a:solidFill>
            <a:srgbClr val="17375E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altLang="ja-JP" sz="2000">
                <a:solidFill>
                  <a:srgbClr val="FFFFFF"/>
                </a:solidFill>
                <a:latin typeface="Calibri" pitchFamily="34" charset="0"/>
              </a:rPr>
              <a:t>Social Science,</a:t>
            </a:r>
          </a:p>
          <a:p>
            <a:pPr algn="ctr"/>
            <a:r>
              <a:rPr lang="en-US" altLang="ja-JP" sz="2000">
                <a:solidFill>
                  <a:srgbClr val="FFFFFF"/>
                </a:solidFill>
                <a:latin typeface="Calibri" pitchFamily="34" charset="0"/>
              </a:rPr>
              <a:t>Economics</a:t>
            </a:r>
          </a:p>
          <a:p>
            <a:pPr algn="ctr"/>
            <a:r>
              <a:rPr lang="en-US" altLang="ja-JP" sz="2000">
                <a:solidFill>
                  <a:srgbClr val="FFFFFF"/>
                </a:solidFill>
                <a:latin typeface="Calibri" pitchFamily="34" charset="0"/>
              </a:rPr>
              <a:t>Medical Science</a:t>
            </a:r>
            <a:endParaRPr lang="ja-JP" altLang="en-US" sz="200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コンテンツ プレースホルダ 4"/>
          <p:cNvGraphicFramePr>
            <a:graphicFrameLocks noGrp="1"/>
          </p:cNvGraphicFramePr>
          <p:nvPr/>
        </p:nvGraphicFramePr>
        <p:xfrm>
          <a:off x="231775" y="738188"/>
          <a:ext cx="8732838" cy="5553030"/>
        </p:xfrm>
        <a:graphic>
          <a:graphicData uri="http://schemas.openxmlformats.org/drawingml/2006/table">
            <a:tbl>
              <a:tblPr/>
              <a:tblGrid>
                <a:gridCol w="835025"/>
                <a:gridCol w="117475"/>
                <a:gridCol w="1282700"/>
                <a:gridCol w="1123950"/>
                <a:gridCol w="1068388"/>
                <a:gridCol w="1168400"/>
                <a:gridCol w="1044575"/>
                <a:gridCol w="1046162"/>
                <a:gridCol w="1046163"/>
              </a:tblGrid>
              <a:tr h="571500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Research area</a:t>
                      </a:r>
                      <a:endParaRPr kumimoji="1" lang="ja-JP" alt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Tohoku Univ.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66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IRIDeS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66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Univ. of Tokyo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E</a:t>
                      </a:r>
                      <a:r>
                        <a:rPr kumimoji="1" lang="ja-JP" altLang="en-US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 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Institute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Kyoto Univ.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 Institute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Niigata Univ.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 Institute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Fukushima Univ.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 Institute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 Institute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04A7B"/>
                    </a:solidFill>
                  </a:tcPr>
                </a:tc>
              </a:tr>
              <a:tr h="509588">
                <a:tc rowSpan="4" grid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Hazard and  Risk Evaluation 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Disaster Science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4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Earthquake,</a:t>
                      </a:r>
                    </a:p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Tsunami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Hazard and Risk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Natural Disaster Science</a:t>
                      </a: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研究所全体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（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4</a:t>
                      </a: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部門，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4</a:t>
                      </a: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研究センター，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3</a:t>
                      </a: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マネジメントセンター）</a:t>
                      </a:r>
                    </a:p>
                  </a:txBody>
                  <a:tcPr marL="36005" marR="36005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地震・火山研究グループ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環境変動科学部門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複合災害科学部門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地域安全科学部門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地震・火山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研究ユニット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兵庫県耐震工学研究センター</a:t>
                      </a:r>
                    </a:p>
                  </a:txBody>
                  <a:tcPr marL="36005" marR="36005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381000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Volcanic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731838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Wind and Rain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地盤研究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グループ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大気・水研究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グループ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水・土砂防災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研究ユニット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411163"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Snow Storm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雪氷防災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研究センター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DCDB"/>
                    </a:solidFill>
                  </a:tcPr>
                </a:tc>
              </a:tr>
              <a:tr h="549275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Human &amp; Social Response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Human and Social Response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地域安全科学部門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研究所全体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（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11</a:t>
                      </a: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研究会）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CE6F2"/>
                    </a:solidFill>
                  </a:tcPr>
                </a:tc>
              </a:tr>
              <a:tr h="365125"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Regional &amp; Urban Reconst-ruction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Regional safety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Regional and Urban Reconstruction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</a:tr>
              <a:tr h="4572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Radiation Decontamination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Robotics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1D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Medical Relief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Disaster Medical Science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DEAD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11163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Public Cooperation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Information management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総合防災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研究グループ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595959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研究所全体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（</a:t>
                      </a: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11</a:t>
                      </a: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研究会）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災害リスク</a:t>
                      </a:r>
                      <a:endParaRPr kumimoji="1" lang="en-US" altLang="ja-JP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ＭＳ Ｐゴシック" pitchFamily="50" charset="-128"/>
                        <a:cs typeface="Arial" pitchFamily="34" charset="0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Meiryo" pitchFamily="50" charset="-128"/>
                        </a:rPr>
                        <a:t>研究ユニット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19088">
                <a:tc gridSpan="3"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International Collaboration</a:t>
                      </a:r>
                      <a:endParaRPr kumimoji="1" lang="ja-JP" altLang="en-US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Yes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Yes</a:t>
                      </a: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pitchFamily="34" charset="0"/>
                          <a:ea typeface="ＭＳ Ｐゴシック" pitchFamily="50" charset="-128"/>
                          <a:cs typeface="Arial" pitchFamily="34" charset="0"/>
                        </a:rPr>
                        <a:t>Yes</a:t>
                      </a: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0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itchFamily="34" charset="0"/>
                        <a:ea typeface="Meiryo" pitchFamily="50" charset="-128"/>
                      </a:endParaRPr>
                    </a:p>
                  </a:txBody>
                  <a:tcPr marL="91451" marR="91451" marT="45712" marB="45712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72" name="テキスト ボックス 24"/>
          <p:cNvSpPr txBox="1">
            <a:spLocks noChangeArrowheads="1"/>
          </p:cNvSpPr>
          <p:nvPr/>
        </p:nvSpPr>
        <p:spPr bwMode="auto">
          <a:xfrm>
            <a:off x="212725" y="6350000"/>
            <a:ext cx="89328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196850">
              <a:buFont typeface="ヒラギノ角ゴ ProN W3" charset="-128"/>
              <a:buChar char="*"/>
            </a:pPr>
            <a:r>
              <a:rPr lang="en-US" altLang="ja-JP" sz="1200">
                <a:latin typeface="Meiryo" pitchFamily="50" charset="-128"/>
                <a:ea typeface="Meiryo" pitchFamily="50" charset="-128"/>
              </a:rPr>
              <a:t>Multi-interdisciplinary also includes research on different types/areas of hazards, low frequency high risk disasters</a:t>
            </a:r>
          </a:p>
        </p:txBody>
      </p:sp>
      <p:sp>
        <p:nvSpPr>
          <p:cNvPr id="27773" name="テキスト ボックス 25"/>
          <p:cNvSpPr txBox="1">
            <a:spLocks noChangeArrowheads="1"/>
          </p:cNvSpPr>
          <p:nvPr/>
        </p:nvSpPr>
        <p:spPr bwMode="auto">
          <a:xfrm>
            <a:off x="4706938" y="3479800"/>
            <a:ext cx="1001712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000">
                <a:latin typeface="Meiryo" pitchFamily="50" charset="-128"/>
                <a:ea typeface="Meiryo" pitchFamily="50" charset="-128"/>
              </a:rPr>
              <a:t>総合防災</a:t>
            </a:r>
            <a:endParaRPr lang="en-US" altLang="ja-JP" sz="1000">
              <a:latin typeface="Meiryo" pitchFamily="50" charset="-128"/>
              <a:ea typeface="Meiryo" pitchFamily="50" charset="-128"/>
            </a:endParaRPr>
          </a:p>
          <a:p>
            <a:pPr algn="ctr"/>
            <a:r>
              <a:rPr lang="ja-JP" altLang="en-US" sz="1000">
                <a:latin typeface="Meiryo" pitchFamily="50" charset="-128"/>
                <a:ea typeface="Meiryo" pitchFamily="50" charset="-128"/>
              </a:rPr>
              <a:t>研究グループ</a:t>
            </a:r>
          </a:p>
        </p:txBody>
      </p:sp>
      <p:sp>
        <p:nvSpPr>
          <p:cNvPr id="27774" name="テキスト ボックス 26"/>
          <p:cNvSpPr txBox="1">
            <a:spLocks noChangeArrowheads="1"/>
          </p:cNvSpPr>
          <p:nvPr/>
        </p:nvSpPr>
        <p:spPr bwMode="auto">
          <a:xfrm>
            <a:off x="7916863" y="3479800"/>
            <a:ext cx="1001712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000">
                <a:latin typeface="Meiryo" pitchFamily="50" charset="-128"/>
                <a:ea typeface="Meiryo" pitchFamily="50" charset="-128"/>
              </a:rPr>
              <a:t>災害リスク</a:t>
            </a:r>
            <a:endParaRPr lang="en-US" altLang="ja-JP" sz="1000">
              <a:latin typeface="Meiryo" pitchFamily="50" charset="-128"/>
              <a:ea typeface="Meiryo" pitchFamily="50" charset="-128"/>
            </a:endParaRPr>
          </a:p>
          <a:p>
            <a:pPr algn="ctr"/>
            <a:r>
              <a:rPr lang="ja-JP" altLang="en-US" sz="1000">
                <a:latin typeface="Meiryo" pitchFamily="50" charset="-128"/>
                <a:ea typeface="Meiryo" pitchFamily="50" charset="-128"/>
              </a:rPr>
              <a:t>研究ユニット</a:t>
            </a:r>
          </a:p>
        </p:txBody>
      </p:sp>
      <p:sp>
        <p:nvSpPr>
          <p:cNvPr id="27775" name="テキスト ボックス 27"/>
          <p:cNvSpPr txBox="1">
            <a:spLocks noChangeArrowheads="1"/>
          </p:cNvSpPr>
          <p:nvPr/>
        </p:nvSpPr>
        <p:spPr bwMode="auto">
          <a:xfrm>
            <a:off x="5792788" y="5187950"/>
            <a:ext cx="1057275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ja-JP" altLang="en-US" sz="1000">
                <a:latin typeface="Meiryo" pitchFamily="50" charset="-128"/>
                <a:ea typeface="Meiryo" pitchFamily="50" charset="-128"/>
              </a:rPr>
              <a:t>地域安全科学部門</a:t>
            </a:r>
          </a:p>
        </p:txBody>
      </p:sp>
      <p:sp>
        <p:nvSpPr>
          <p:cNvPr id="27776" name="スライド番号プレースホルダー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2E673B1-D6A0-4C1F-B2C4-B04ECAE0E8E4}" type="slidenum">
              <a:rPr lang="ja-JP" altLang="en-US"/>
              <a:pPr/>
              <a:t>6</a:t>
            </a:fld>
            <a:endParaRPr lang="ja-JP" altLang="en-US"/>
          </a:p>
        </p:txBody>
      </p:sp>
      <p:sp>
        <p:nvSpPr>
          <p:cNvPr id="9" name="正方形/長方形 8"/>
          <p:cNvSpPr/>
          <p:nvPr/>
        </p:nvSpPr>
        <p:spPr>
          <a:xfrm>
            <a:off x="195263" y="177800"/>
            <a:ext cx="236537" cy="358775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sz="1600">
              <a:solidFill>
                <a:srgbClr val="FFFFFF"/>
              </a:solidFill>
              <a:latin typeface="Meiryo" pitchFamily="34" charset="-128"/>
              <a:ea typeface="Meiryo" pitchFamily="34" charset="-128"/>
              <a:cs typeface="Meiryo" pitchFamily="34" charset="-128"/>
            </a:endParaRPr>
          </a:p>
        </p:txBody>
      </p:sp>
      <p:sp>
        <p:nvSpPr>
          <p:cNvPr id="27778" name="テキスト ボックス 9"/>
          <p:cNvSpPr txBox="1">
            <a:spLocks noChangeArrowheads="1"/>
          </p:cNvSpPr>
          <p:nvPr/>
        </p:nvSpPr>
        <p:spPr bwMode="auto">
          <a:xfrm>
            <a:off x="431800" y="157163"/>
            <a:ext cx="85328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lvl="1"/>
            <a:r>
              <a:rPr lang="en-US" altLang="ja-JP" sz="2800"/>
              <a:t>Uniqueness : Multi-interdisciplinary structure</a:t>
            </a:r>
            <a:endParaRPr lang="ja-JP" altLang="en-US" sz="2800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>
          <a:xfrm>
            <a:off x="219075" y="141288"/>
            <a:ext cx="8761413" cy="677862"/>
          </a:xfrm>
        </p:spPr>
        <p:txBody>
          <a:bodyPr/>
          <a:lstStyle/>
          <a:p>
            <a:r>
              <a:rPr lang="en-US" altLang="ja-JP" sz="3200" b="1" smtClean="0">
                <a:solidFill>
                  <a:srgbClr val="6600CC"/>
                </a:solidFill>
              </a:rPr>
              <a:t>IRIDeS: A new institution in a disaster stricken area</a:t>
            </a:r>
          </a:p>
        </p:txBody>
      </p:sp>
      <p:sp>
        <p:nvSpPr>
          <p:cNvPr id="29698" name="Content Placeholder 2"/>
          <p:cNvSpPr>
            <a:spLocks noGrp="1"/>
          </p:cNvSpPr>
          <p:nvPr>
            <p:ph idx="1"/>
          </p:nvPr>
        </p:nvSpPr>
        <p:spPr>
          <a:xfrm>
            <a:off x="457200" y="952500"/>
            <a:ext cx="8229600" cy="5038725"/>
          </a:xfrm>
        </p:spPr>
        <p:txBody>
          <a:bodyPr/>
          <a:lstStyle/>
          <a:p>
            <a:r>
              <a:rPr lang="en-US" altLang="ja-JP" smtClean="0"/>
              <a:t>Principle: </a:t>
            </a:r>
          </a:p>
          <a:p>
            <a:pPr lvl="1"/>
            <a:r>
              <a:rPr lang="en-US" altLang="ja-JP" smtClean="0"/>
              <a:t>Promote world’s leading research on natural disasters through: </a:t>
            </a:r>
          </a:p>
          <a:p>
            <a:pPr lvl="2"/>
            <a:r>
              <a:rPr lang="en-US" altLang="ja-JP" smtClean="0"/>
              <a:t>learning from the GEJE and tsunami;</a:t>
            </a:r>
          </a:p>
          <a:p>
            <a:pPr lvl="2"/>
            <a:r>
              <a:rPr lang="en-US" altLang="ja-JP" smtClean="0"/>
              <a:t>contributing to the regional recovery; and </a:t>
            </a:r>
          </a:p>
          <a:p>
            <a:pPr lvl="2"/>
            <a:r>
              <a:rPr lang="en-US" altLang="ja-JP" smtClean="0"/>
              <a:t>set an international paradigm on disaster management studies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9CAD33-DFF7-484B-B7AC-82E1E649F8A4}" type="slidenum">
              <a:rPr lang="ja-JP" altLang="en-US"/>
              <a:pPr/>
              <a:t>7</a:t>
            </a:fld>
            <a:endParaRPr lang="ja-JP" altLang="en-US"/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230688"/>
            <a:ext cx="6223000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Content Placeholder 2"/>
          <p:cNvSpPr>
            <a:spLocks noGrp="1"/>
          </p:cNvSpPr>
          <p:nvPr>
            <p:ph idx="1"/>
          </p:nvPr>
        </p:nvSpPr>
        <p:spPr>
          <a:xfrm>
            <a:off x="306388" y="420688"/>
            <a:ext cx="8229600" cy="5448300"/>
          </a:xfrm>
        </p:spPr>
        <p:txBody>
          <a:bodyPr/>
          <a:lstStyle/>
          <a:p>
            <a:pPr>
              <a:buClr>
                <a:srgbClr val="6600CC"/>
              </a:buClr>
            </a:pPr>
            <a:r>
              <a:rPr lang="en-US" altLang="ja-JP" smtClean="0"/>
              <a:t>Mission</a:t>
            </a:r>
          </a:p>
          <a:p>
            <a:pPr lvl="1">
              <a:buClr>
                <a:srgbClr val="6600CC"/>
              </a:buClr>
            </a:pPr>
            <a:r>
              <a:rPr lang="en-US" altLang="ja-JP" smtClean="0"/>
              <a:t>Establish “practical” disaster management studies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Identify and theorize disaster-related phenomenon in each stage of disaster cycle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Establish an area of </a:t>
            </a:r>
            <a:br>
              <a:rPr lang="en-US" altLang="ja-JP" smtClean="0"/>
            </a:br>
            <a:r>
              <a:rPr lang="en-US" altLang="ja-JP" smtClean="0"/>
              <a:t>disaster management </a:t>
            </a:r>
            <a:br>
              <a:rPr lang="en-US" altLang="ja-JP" smtClean="0"/>
            </a:br>
            <a:r>
              <a:rPr lang="en-US" altLang="ja-JP" smtClean="0"/>
              <a:t>study that supports </a:t>
            </a:r>
            <a:br>
              <a:rPr lang="en-US" altLang="ja-JP" smtClean="0"/>
            </a:br>
            <a:r>
              <a:rPr lang="en-US" altLang="ja-JP" smtClean="0"/>
              <a:t>building societies </a:t>
            </a:r>
            <a:br>
              <a:rPr lang="en-US" altLang="ja-JP" smtClean="0"/>
            </a:br>
            <a:r>
              <a:rPr lang="en-US" altLang="ja-JP" smtClean="0"/>
              <a:t>more resilient to </a:t>
            </a:r>
            <a:br>
              <a:rPr lang="en-US" altLang="ja-JP" smtClean="0"/>
            </a:br>
            <a:r>
              <a:rPr lang="en-US" altLang="ja-JP" smtClean="0"/>
              <a:t>disasters</a:t>
            </a:r>
          </a:p>
          <a:p>
            <a:pPr lvl="2">
              <a:buClr>
                <a:srgbClr val="6600CC"/>
              </a:buClr>
            </a:pPr>
            <a:r>
              <a:rPr lang="en-US" altLang="ja-JP" smtClean="0"/>
              <a:t>Internationally-</a:t>
            </a:r>
            <a:br>
              <a:rPr lang="en-US" altLang="ja-JP" smtClean="0"/>
            </a:br>
            <a:r>
              <a:rPr lang="en-US" altLang="ja-JP" smtClean="0"/>
              <a:t>driven research/</a:t>
            </a:r>
            <a:br>
              <a:rPr lang="en-US" altLang="ja-JP" smtClean="0"/>
            </a:br>
            <a:r>
              <a:rPr lang="en-US" altLang="ja-JP" smtClean="0"/>
              <a:t>educational activities</a:t>
            </a:r>
          </a:p>
        </p:txBody>
      </p:sp>
      <p:sp>
        <p:nvSpPr>
          <p:cNvPr id="3174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854448D-EF84-4713-9630-A12CEC5DEA82}" type="slidenum">
              <a:rPr lang="ja-JP" altLang="en-US"/>
              <a:pPr/>
              <a:t>8</a:t>
            </a:fld>
            <a:endParaRPr lang="ja-JP" altLang="en-US"/>
          </a:p>
        </p:txBody>
      </p:sp>
      <p:grpSp>
        <p:nvGrpSpPr>
          <p:cNvPr id="31747" name="Group 6"/>
          <p:cNvGrpSpPr>
            <a:grpSpLocks/>
          </p:cNvGrpSpPr>
          <p:nvPr/>
        </p:nvGrpSpPr>
        <p:grpSpPr bwMode="auto">
          <a:xfrm>
            <a:off x="3395663" y="2386013"/>
            <a:ext cx="6096000" cy="4225925"/>
            <a:chOff x="3559800" y="2617514"/>
            <a:chExt cx="6096000" cy="4226838"/>
          </a:xfrm>
        </p:grpSpPr>
        <p:sp>
          <p:nvSpPr>
            <p:cNvPr id="4" name="Explosion 1 3"/>
            <p:cNvSpPr>
              <a:spLocks noChangeArrowheads="1"/>
            </p:cNvSpPr>
            <p:nvPr/>
          </p:nvSpPr>
          <p:spPr bwMode="auto">
            <a:xfrm>
              <a:off x="5772775" y="2617514"/>
              <a:ext cx="1555750" cy="1297267"/>
            </a:xfrm>
            <a:prstGeom prst="irregularSeal1">
              <a:avLst/>
            </a:prstGeom>
            <a:solidFill>
              <a:schemeClr val="accent2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  <a:effectLst>
              <a:outerShdw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  <a:latin typeface="Calibri" pitchFamily="34" charset="0"/>
                <a:ea typeface="ＭＳ Ｐゴシック" pitchFamily="34" charset="-128"/>
              </a:endParaRPr>
            </a:p>
          </p:txBody>
        </p:sp>
        <p:graphicFrame>
          <p:nvGraphicFramePr>
            <p:cNvPr id="3" name="Diagram 2"/>
            <p:cNvGraphicFramePr/>
            <p:nvPr/>
          </p:nvGraphicFramePr>
          <p:xfrm>
            <a:off x="3559800" y="2780352"/>
            <a:ext cx="6096000" cy="406400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31750" name="TextBox 5"/>
            <p:cNvSpPr txBox="1">
              <a:spLocks noChangeArrowheads="1"/>
            </p:cNvSpPr>
            <p:nvPr/>
          </p:nvSpPr>
          <p:spPr bwMode="auto">
            <a:xfrm>
              <a:off x="5841250" y="4476466"/>
              <a:ext cx="158314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altLang="ja-JP" sz="3200" i="1">
                  <a:solidFill>
                    <a:schemeClr val="accent1"/>
                  </a:solidFill>
                  <a:latin typeface="Bernard MT Condensed" pitchFamily="18" charset="0"/>
                </a:rPr>
                <a:t>Disaster Cycle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2"/>
          <p:cNvSpPr>
            <a:spLocks noGrp="1"/>
          </p:cNvSpPr>
          <p:nvPr>
            <p:ph idx="1"/>
          </p:nvPr>
        </p:nvSpPr>
        <p:spPr>
          <a:xfrm>
            <a:off x="306388" y="420688"/>
            <a:ext cx="8229600" cy="5734050"/>
          </a:xfrm>
        </p:spPr>
        <p:txBody>
          <a:bodyPr/>
          <a:lstStyle/>
          <a:p>
            <a:pPr>
              <a:buClr>
                <a:srgbClr val="6600CC"/>
              </a:buClr>
            </a:pPr>
            <a:r>
              <a:rPr lang="en-US" altLang="ja-JP" smtClean="0"/>
              <a:t>Institutional structure</a:t>
            </a:r>
          </a:p>
          <a:p>
            <a:pPr lvl="1">
              <a:lnSpc>
                <a:spcPts val="2500"/>
              </a:lnSpc>
              <a:spcBef>
                <a:spcPts val="1200"/>
              </a:spcBef>
              <a:buClr>
                <a:srgbClr val="6600CC"/>
              </a:buClr>
            </a:pPr>
            <a:r>
              <a:rPr lang="en-US" altLang="ja-JP" sz="2400" smtClean="0"/>
              <a:t>7 departments, extensive collaboration beyond IRIDeS</a:t>
            </a:r>
            <a:endParaRPr lang="en-US" altLang="ja-JP" smtClean="0"/>
          </a:p>
          <a:p>
            <a:pPr>
              <a:buClr>
                <a:srgbClr val="6600CC"/>
              </a:buClr>
            </a:pPr>
            <a:endParaRPr lang="en-US" altLang="ja-JP" smtClean="0"/>
          </a:p>
        </p:txBody>
      </p:sp>
      <p:sp>
        <p:nvSpPr>
          <p:cNvPr id="3789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CD43ED1-D596-4AAE-AF1D-971C8A60277E}" type="slidenum">
              <a:rPr lang="ja-JP" altLang="en-US"/>
              <a:pPr/>
              <a:t>9</a:t>
            </a:fld>
            <a:endParaRPr lang="ja-JP" altLang="en-US"/>
          </a:p>
        </p:txBody>
      </p:sp>
      <p:sp>
        <p:nvSpPr>
          <p:cNvPr id="4" name="正方形/長方形 43"/>
          <p:cNvSpPr/>
          <p:nvPr/>
        </p:nvSpPr>
        <p:spPr>
          <a:xfrm>
            <a:off x="3022600" y="3043238"/>
            <a:ext cx="2940050" cy="682625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ja-JP" sz="1600" b="1">
                <a:solidFill>
                  <a:srgbClr val="4F6228"/>
                </a:solidFill>
                <a:latin typeface="Arial" pitchFamily="34" charset="0"/>
                <a:cs typeface="Arial" pitchFamily="34" charset="0"/>
              </a:rPr>
              <a:t>International Research Institute of Disaster Science (IRIDeS)</a:t>
            </a:r>
            <a:endParaRPr lang="ja-JP" altLang="en-US" sz="1600" b="1">
              <a:solidFill>
                <a:srgbClr val="4F6228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角丸四角形 1"/>
          <p:cNvSpPr/>
          <p:nvPr/>
        </p:nvSpPr>
        <p:spPr>
          <a:xfrm>
            <a:off x="887413" y="1684338"/>
            <a:ext cx="7410450" cy="3424237"/>
          </a:xfrm>
          <a:prstGeom prst="round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円/楕円 10"/>
          <p:cNvSpPr>
            <a:spLocks noChangeArrowheads="1"/>
          </p:cNvSpPr>
          <p:nvPr/>
        </p:nvSpPr>
        <p:spPr bwMode="auto">
          <a:xfrm>
            <a:off x="1045633" y="3259138"/>
            <a:ext cx="1714500" cy="1117600"/>
          </a:xfrm>
          <a:prstGeom prst="ellipse">
            <a:avLst/>
          </a:prstGeom>
          <a:solidFill>
            <a:srgbClr val="93CDDD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Disaster Information Management and Public Collaboration</a:t>
            </a:r>
          </a:p>
        </p:txBody>
      </p:sp>
      <p:sp>
        <p:nvSpPr>
          <p:cNvPr id="7" name="円/楕円 11"/>
          <p:cNvSpPr>
            <a:spLocks noChangeArrowheads="1"/>
          </p:cNvSpPr>
          <p:nvPr/>
        </p:nvSpPr>
        <p:spPr bwMode="auto">
          <a:xfrm>
            <a:off x="4525963" y="3817938"/>
            <a:ext cx="1714500" cy="1117600"/>
          </a:xfrm>
          <a:prstGeom prst="ellipse">
            <a:avLst/>
          </a:prstGeom>
          <a:solidFill>
            <a:srgbClr val="FAC090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altLang="ja-JP" sz="1600">
                <a:solidFill>
                  <a:srgbClr val="000000"/>
                </a:solidFill>
                <a:cs typeface="Arial" pitchFamily="34" charset="0"/>
              </a:rPr>
              <a:t>Disaster Medical Science</a:t>
            </a:r>
            <a:endParaRPr lang="ja-JP" altLang="en-US" sz="1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8" name="円/楕円 12"/>
          <p:cNvSpPr>
            <a:spLocks noChangeArrowheads="1"/>
          </p:cNvSpPr>
          <p:nvPr/>
        </p:nvSpPr>
        <p:spPr bwMode="auto">
          <a:xfrm>
            <a:off x="3667125" y="1684338"/>
            <a:ext cx="1716088" cy="1116013"/>
          </a:xfrm>
          <a:prstGeom prst="ellipse">
            <a:avLst/>
          </a:prstGeom>
          <a:solidFill>
            <a:srgbClr val="C4BD97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Disaster Science</a:t>
            </a:r>
          </a:p>
        </p:txBody>
      </p:sp>
      <p:sp>
        <p:nvSpPr>
          <p:cNvPr id="9" name="円/楕円 13"/>
          <p:cNvSpPr>
            <a:spLocks noChangeArrowheads="1"/>
          </p:cNvSpPr>
          <p:nvPr/>
        </p:nvSpPr>
        <p:spPr bwMode="auto">
          <a:xfrm>
            <a:off x="1786730" y="2050256"/>
            <a:ext cx="1716088" cy="1117600"/>
          </a:xfrm>
          <a:prstGeom prst="ellipse">
            <a:avLst/>
          </a:prstGeom>
          <a:solidFill>
            <a:srgbClr val="C3D69B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4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Regional and Urban Reconstruction</a:t>
            </a:r>
          </a:p>
        </p:txBody>
      </p:sp>
      <p:sp>
        <p:nvSpPr>
          <p:cNvPr id="10" name="円/楕円 14"/>
          <p:cNvSpPr>
            <a:spLocks noChangeArrowheads="1"/>
          </p:cNvSpPr>
          <p:nvPr/>
        </p:nvSpPr>
        <p:spPr bwMode="auto">
          <a:xfrm>
            <a:off x="2644774" y="3817938"/>
            <a:ext cx="1716088" cy="1117600"/>
          </a:xfrm>
          <a:prstGeom prst="ellipse">
            <a:avLst/>
          </a:prstGeom>
          <a:solidFill>
            <a:srgbClr val="95B3D7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altLang="ja-JP" sz="1600" dirty="0">
                <a:solidFill>
                  <a:srgbClr val="000000"/>
                </a:solidFill>
                <a:cs typeface="Arial" pitchFamily="34" charset="0"/>
              </a:rPr>
              <a:t>Human and Social Response</a:t>
            </a:r>
            <a:endParaRPr lang="ja-JP" altLang="en-US" sz="16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円/楕円 15"/>
          <p:cNvSpPr>
            <a:spLocks noChangeArrowheads="1"/>
          </p:cNvSpPr>
          <p:nvPr/>
        </p:nvSpPr>
        <p:spPr bwMode="auto">
          <a:xfrm>
            <a:off x="5641975" y="1928813"/>
            <a:ext cx="1716088" cy="1114425"/>
          </a:xfrm>
          <a:prstGeom prst="ellipse">
            <a:avLst/>
          </a:prstGeom>
          <a:solidFill>
            <a:srgbClr val="D99694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algn="ctr"/>
            <a:r>
              <a:rPr lang="en-US" altLang="ja-JP">
                <a:solidFill>
                  <a:srgbClr val="000000"/>
                </a:solidFill>
                <a:cs typeface="Arial" pitchFamily="34" charset="0"/>
              </a:rPr>
              <a:t>Hazard and Risk Evaluation</a:t>
            </a:r>
            <a:endParaRPr lang="ja-JP" altLang="en-US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フローチャート : 代替処理 6"/>
          <p:cNvSpPr/>
          <p:nvPr/>
        </p:nvSpPr>
        <p:spPr>
          <a:xfrm>
            <a:off x="747713" y="5568950"/>
            <a:ext cx="1897062" cy="430213"/>
          </a:xfrm>
          <a:prstGeom prst="flowChartAlternateProcess">
            <a:avLst/>
          </a:prstGeom>
          <a:gradFill flip="none" rotWithShape="1">
            <a:gsLst>
              <a:gs pos="0">
                <a:schemeClr val="lt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rgbClr val="7F7F7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1400">
                <a:solidFill>
                  <a:schemeClr val="tx1"/>
                </a:solidFill>
              </a:rPr>
              <a:t>Research institute in Japan and overseas</a:t>
            </a:r>
            <a:endParaRPr lang="ja-JP" altLang="en-US" sz="1400">
              <a:solidFill>
                <a:schemeClr val="tx1"/>
              </a:solidFill>
            </a:endParaRPr>
          </a:p>
        </p:txBody>
      </p:sp>
      <p:sp>
        <p:nvSpPr>
          <p:cNvPr id="13" name="フローチャート : 代替処理 34"/>
          <p:cNvSpPr/>
          <p:nvPr/>
        </p:nvSpPr>
        <p:spPr>
          <a:xfrm>
            <a:off x="3667125" y="5568950"/>
            <a:ext cx="1897063" cy="430213"/>
          </a:xfrm>
          <a:prstGeom prst="flowChartAlternateProcess">
            <a:avLst/>
          </a:prstGeom>
          <a:gradFill flip="none" rotWithShape="1">
            <a:gsLst>
              <a:gs pos="0">
                <a:schemeClr val="lt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rgbClr val="7F7F7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ja-JP" sz="1400" dirty="0">
                <a:solidFill>
                  <a:schemeClr val="tx1"/>
                </a:solidFill>
              </a:rPr>
              <a:t>Private companies</a:t>
            </a:r>
          </a:p>
        </p:txBody>
      </p:sp>
      <p:sp>
        <p:nvSpPr>
          <p:cNvPr id="14" name="フローチャート : 代替処理 35"/>
          <p:cNvSpPr/>
          <p:nvPr/>
        </p:nvSpPr>
        <p:spPr>
          <a:xfrm>
            <a:off x="6526213" y="5568950"/>
            <a:ext cx="1897062" cy="428625"/>
          </a:xfrm>
          <a:prstGeom prst="flowChartAlternateProcess">
            <a:avLst/>
          </a:prstGeom>
          <a:gradFill flip="none" rotWithShape="1">
            <a:gsLst>
              <a:gs pos="0">
                <a:schemeClr val="lt1"/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solidFill>
              <a:srgbClr val="7F7F7F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en-US" altLang="ja-JP" sz="1400">
                <a:solidFill>
                  <a:schemeClr val="tx1"/>
                </a:solidFill>
              </a:rPr>
              <a:t>Affected  local governments</a:t>
            </a:r>
            <a:endParaRPr lang="ja-JP" altLang="en-US" sz="1400">
              <a:solidFill>
                <a:schemeClr val="tx1"/>
              </a:solidFill>
            </a:endParaRPr>
          </a:p>
        </p:txBody>
      </p:sp>
      <p:sp>
        <p:nvSpPr>
          <p:cNvPr id="15" name="上下矢印 8"/>
          <p:cNvSpPr/>
          <p:nvPr/>
        </p:nvSpPr>
        <p:spPr>
          <a:xfrm>
            <a:off x="1555750" y="5108575"/>
            <a:ext cx="234950" cy="460375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6" name="上下矢印 9"/>
          <p:cNvSpPr/>
          <p:nvPr/>
        </p:nvSpPr>
        <p:spPr>
          <a:xfrm>
            <a:off x="4492625" y="5108575"/>
            <a:ext cx="234950" cy="460375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7" name="上下矢印 10"/>
          <p:cNvSpPr/>
          <p:nvPr/>
        </p:nvSpPr>
        <p:spPr>
          <a:xfrm>
            <a:off x="7358063" y="5108575"/>
            <a:ext cx="233362" cy="460375"/>
          </a:xfrm>
          <a:prstGeom prst="upDownArrow">
            <a:avLst/>
          </a:prstGeom>
          <a:solidFill>
            <a:schemeClr val="bg1">
              <a:lumMod val="75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8" name="円/楕円 12"/>
          <p:cNvSpPr>
            <a:spLocks noChangeArrowheads="1"/>
          </p:cNvSpPr>
          <p:nvPr/>
        </p:nvSpPr>
        <p:spPr bwMode="auto">
          <a:xfrm>
            <a:off x="6113197" y="3167856"/>
            <a:ext cx="1716087" cy="1116013"/>
          </a:xfrm>
          <a:prstGeom prst="ellipse">
            <a:avLst/>
          </a:prstGeom>
          <a:solidFill>
            <a:srgbClr val="CCC1DA"/>
          </a:solidFill>
          <a:ln w="38100">
            <a:solidFill>
              <a:schemeClr val="bg1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altLang="ja-JP" sz="1600" dirty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Endowed Research Division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2657</TotalTime>
  <Words>1233</Words>
  <Application>Microsoft Office PowerPoint</Application>
  <PresentationFormat>画面に合わせる (4:3)</PresentationFormat>
  <Paragraphs>341</Paragraphs>
  <Slides>24</Slides>
  <Notes>11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5" baseType="lpstr">
      <vt:lpstr>Office テーマ</vt:lpstr>
      <vt:lpstr>Introduction to  International Research Institute of  Disaster Science (IRIDeS)  Tohoku University </vt:lpstr>
      <vt:lpstr>PowerPoint プレゼンテーション</vt:lpstr>
      <vt:lpstr>Key Concepts  in Disaster Management</vt:lpstr>
      <vt:lpstr>Adaptation Strategies</vt:lpstr>
      <vt:lpstr>Need of Multi inter-disciplinary Approach</vt:lpstr>
      <vt:lpstr>PowerPoint プレゼンテーション</vt:lpstr>
      <vt:lpstr>IRIDeS: A new institution in a disaster stricken area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Current Activities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Thank you!</vt:lpstr>
      <vt:lpstr>March 11, 2011 disaster and IRIDeS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International Research Institute of Disaster Science (IRIDeS)</dc:title>
  <dc:creator>Koshimura Shunichi;Kanako Iuchi</dc:creator>
  <cp:lastModifiedBy>ds04135067</cp:lastModifiedBy>
  <cp:revision>143</cp:revision>
  <cp:lastPrinted>2012-11-15T19:14:44Z</cp:lastPrinted>
  <dcterms:created xsi:type="dcterms:W3CDTF">2012-01-19T08:34:13Z</dcterms:created>
  <dcterms:modified xsi:type="dcterms:W3CDTF">2014-11-20T00:07:29Z</dcterms:modified>
</cp:coreProperties>
</file>